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 id="2147483695" r:id="rId4"/>
  </p:sldMasterIdLst>
  <p:notesMasterIdLst>
    <p:notesMasterId r:id="rId4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x="9144000" cy="5143500" type="screen16x9"/>
  <p:notesSz cx="6858000" cy="9144000"/>
  <p:embeddedFontLst>
    <p:embeddedFont>
      <p:font typeface="Lato" panose="020B0604020202020204" charset="0"/>
      <p:regular r:id="rId44"/>
      <p:bold r:id="rId45"/>
      <p:italic r:id="rId46"/>
      <p:boldItalic r:id="rId47"/>
    </p:embeddedFont>
    <p:embeddedFont>
      <p:font typeface="Raleway" panose="020B0604020202020204" charset="0"/>
      <p:regular r:id="rId48"/>
      <p:bold r:id="rId49"/>
      <p:italic r:id="rId50"/>
      <p:boldItalic r:id="rId51"/>
    </p:embeddedFont>
    <p:embeddedFont>
      <p:font typeface="Proxima Nova" panose="020B0604020202020204" charset="0"/>
      <p:regular r:id="rId52"/>
      <p:bold r:id="rId53"/>
      <p:italic r:id="rId54"/>
      <p:boldItalic r:id="rId55"/>
    </p:embeddedFont>
    <p:embeddedFont>
      <p:font typeface="Verdana" panose="020B0604030504040204" pitchFamily="34" charset="0"/>
      <p:regular r:id="rId56"/>
      <p:bold r:id="rId57"/>
      <p:italic r:id="rId58"/>
      <p:boldItalic r:id="rId59"/>
    </p:embeddedFont>
    <p:embeddedFont>
      <p:font typeface="Comic Sans MS" panose="030F0702030302020204" pitchFamily="66" charset="0"/>
      <p:regular r:id="rId60"/>
      <p:bold r:id="rId61"/>
      <p:italic r:id="rId62"/>
      <p:boldItalic r:id="rId63"/>
    </p:embeddedFont>
    <p:embeddedFont>
      <p:font typeface="Calibri" panose="020F0502020204030204" pitchFamily="34" charset="0"/>
      <p:regular r:id="rId64"/>
      <p:bold r:id="rId65"/>
      <p:italic r:id="rId66"/>
      <p:boldItalic r:id="rId67"/>
    </p:embeddedFont>
    <p:embeddedFont>
      <p:font typeface="Nunito" panose="020B060402020202020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68" Type="http://schemas.openxmlformats.org/officeDocument/2006/relationships/font" Target="fonts/font25.fntdata"/><Relationship Id="rId7" Type="http://schemas.openxmlformats.org/officeDocument/2006/relationships/slide" Target="slides/slide3.xml"/><Relationship Id="rId71" Type="http://schemas.openxmlformats.org/officeDocument/2006/relationships/font" Target="fonts/font28.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font" Target="fonts/font1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8" Type="http://schemas.openxmlformats.org/officeDocument/2006/relationships/slide" Target="slides/slide4.xml"/><Relationship Id="rId51" Type="http://schemas.openxmlformats.org/officeDocument/2006/relationships/font" Target="fonts/font8.fntdata"/><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839184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ac4106d89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8ac4106d89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46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8ac60c460f_9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8ac60c460f_9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1782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8ac4106d89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8ac4106d89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21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8ac60c460f_9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8ac60c460f_9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050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ac4106d89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ac4106d89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981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8ac60c460f_9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8ac60c460f_9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06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8ac4106d89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8ac4106d89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1700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8ac4106d89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8ac4106d89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had to start thinking of ways to overcome these challenges and if possible automate the process of acquiring the data set so as to minimize the room for errors.</a:t>
            </a:r>
            <a:endParaRPr/>
          </a:p>
        </p:txBody>
      </p:sp>
    </p:spTree>
    <p:extLst>
      <p:ext uri="{BB962C8B-B14F-4D97-AF65-F5344CB8AC3E}">
        <p14:creationId xmlns:p14="http://schemas.microsoft.com/office/powerpoint/2010/main" val="2416567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8ac4106d89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8ac4106d89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 : </a:t>
            </a:r>
            <a:endParaRPr/>
          </a:p>
          <a:p>
            <a:pPr marL="0" lvl="0" indent="0" algn="l" rtl="0">
              <a:spcBef>
                <a:spcPts val="0"/>
              </a:spcBef>
              <a:spcAft>
                <a:spcPts val="0"/>
              </a:spcAft>
              <a:buNone/>
            </a:pPr>
            <a:r>
              <a:rPr lang="en"/>
              <a:t>High execution, Additional dependencies -&gt; longer buld times. Takes about an hour to setup both MVG and MVS</a:t>
            </a:r>
            <a:endParaRPr/>
          </a:p>
          <a:p>
            <a:pPr marL="0" lvl="0" indent="0" algn="l" rtl="0">
              <a:spcBef>
                <a:spcPts val="0"/>
              </a:spcBef>
              <a:spcAft>
                <a:spcPts val="0"/>
              </a:spcAft>
              <a:buNone/>
            </a:pPr>
            <a:endParaRPr/>
          </a:p>
          <a:p>
            <a:pPr marL="0" lvl="0" indent="0" algn="l" rtl="0">
              <a:spcBef>
                <a:spcPts val="0"/>
              </a:spcBef>
              <a:spcAft>
                <a:spcPts val="0"/>
              </a:spcAft>
              <a:buNone/>
            </a:pPr>
            <a:r>
              <a:rPr lang="en"/>
              <a:t>Reasons :</a:t>
            </a:r>
            <a:endParaRPr/>
          </a:p>
          <a:p>
            <a:pPr marL="0" lvl="0" indent="0" algn="l" rtl="0">
              <a:spcBef>
                <a:spcPts val="0"/>
              </a:spcBef>
              <a:spcAft>
                <a:spcPts val="0"/>
              </a:spcAft>
              <a:buNone/>
            </a:pPr>
            <a:r>
              <a:rPr lang="en"/>
              <a:t>Lack of resources, Doesn’t utilize dedicated cards</a:t>
            </a:r>
            <a:endParaRPr/>
          </a:p>
          <a:p>
            <a:pPr marL="0" lvl="0" indent="0" algn="l" rtl="0">
              <a:spcBef>
                <a:spcPts val="0"/>
              </a:spcBef>
              <a:spcAft>
                <a:spcPts val="0"/>
              </a:spcAft>
              <a:buNone/>
            </a:pPr>
            <a:endParaRPr/>
          </a:p>
          <a:p>
            <a:pPr marL="0" lvl="0" indent="0" algn="l" rtl="0">
              <a:spcBef>
                <a:spcPts val="0"/>
              </a:spcBef>
              <a:spcAft>
                <a:spcPts val="0"/>
              </a:spcAft>
              <a:buNone/>
            </a:pPr>
            <a:r>
              <a:rPr lang="en"/>
              <a:t>Meshroom :</a:t>
            </a:r>
            <a:endParaRPr/>
          </a:p>
          <a:p>
            <a:pPr marL="0" lvl="0" indent="0" algn="l" rtl="0">
              <a:spcBef>
                <a:spcPts val="0"/>
              </a:spcBef>
              <a:spcAft>
                <a:spcPts val="0"/>
              </a:spcAft>
              <a:buNone/>
            </a:pPr>
            <a:r>
              <a:rPr lang="en"/>
              <a:t>Includes binaries, comes with dependencies that don’t need to be compiled individually </a:t>
            </a:r>
            <a:endParaRPr/>
          </a:p>
          <a:p>
            <a:pPr marL="0" lvl="0" indent="0" algn="l" rtl="0">
              <a:spcBef>
                <a:spcPts val="0"/>
              </a:spcBef>
              <a:spcAft>
                <a:spcPts val="0"/>
              </a:spcAft>
              <a:buNone/>
            </a:pPr>
            <a:r>
              <a:rPr lang="en"/>
              <a:t>Utilizes CUDA, which provides parallel processing through Nvidia GPUs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64746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8ac60c460f_13_7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8ac60c460f_13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958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8ac4106d89_0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8ac4106d89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840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ac4106d89_0_6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8ac4106d89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2200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8ac4106d89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8ac4106d89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920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8ac4106d89_0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8ac4106d89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265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8ac60c460f_13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8ac60c460f_1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303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ac60c460f_13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ac60c460f_1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Issues with initial design :</a:t>
            </a:r>
            <a:endParaRPr/>
          </a:p>
          <a:p>
            <a:pPr marL="457200" lvl="0" indent="-298450" algn="l" rtl="0">
              <a:spcBef>
                <a:spcPts val="0"/>
              </a:spcBef>
              <a:spcAft>
                <a:spcPts val="0"/>
              </a:spcAft>
              <a:buSzPts val="1100"/>
              <a:buAutoNum type="arabicPeriod"/>
            </a:pPr>
            <a:r>
              <a:rPr lang="en"/>
              <a:t>Larger setup , difficult to move around</a:t>
            </a:r>
            <a:endParaRPr/>
          </a:p>
          <a:p>
            <a:pPr marL="457200" lvl="0" indent="-298450" algn="l" rtl="0">
              <a:spcBef>
                <a:spcPts val="0"/>
              </a:spcBef>
              <a:spcAft>
                <a:spcPts val="0"/>
              </a:spcAft>
              <a:buSzPts val="1100"/>
              <a:buAutoNum type="arabicPeriod"/>
            </a:pPr>
            <a:r>
              <a:rPr lang="en"/>
              <a:t>Instability and vibrations due to the arm which may lead to blurry photos</a:t>
            </a:r>
            <a:endParaRPr/>
          </a:p>
          <a:p>
            <a:pPr marL="457200" lvl="0" indent="-298450" algn="l" rtl="0">
              <a:spcBef>
                <a:spcPts val="0"/>
              </a:spcBef>
              <a:spcAft>
                <a:spcPts val="0"/>
              </a:spcAft>
              <a:buSzPts val="1100"/>
              <a:buAutoNum type="arabicPeriod"/>
            </a:pPr>
            <a:r>
              <a:rPr lang="en"/>
              <a:t>Manual work required</a:t>
            </a:r>
            <a:endParaRPr/>
          </a:p>
        </p:txBody>
      </p:sp>
    </p:spTree>
    <p:extLst>
      <p:ext uri="{BB962C8B-B14F-4D97-AF65-F5344CB8AC3E}">
        <p14:creationId xmlns:p14="http://schemas.microsoft.com/office/powerpoint/2010/main" val="2519913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8ac60c460f_13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8ac60c460f_1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030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ac60c460f_4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ac60c460f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3890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8ac60c460f_4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8ac60c460f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3903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8ac60c460f_4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8ac60c460f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649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ac60c460f_4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ac60c460f_4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1731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ac60c460f_8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8ac60c460f_8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309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8ac4106d89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8ac4106d89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711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8ac60c460f_8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8ac60c460f_8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299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8ac60c460f_8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8ac60c460f_8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010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8ac60c460f_8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8ac60c460f_8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120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8ac60c460f_13_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8ac60c460f_13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101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8ac60c460f_13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8ac60c460f_13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6682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ac60c460f_13_8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8ac60c460f_13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implementing a web app was to eliminate the issue of installing openMVG-openMVS on individual PCs, which is a cumbersome task. The web app can be deployed on a PC or a server that has dedicated computing power providing accessibility to people who lack the compute resources. </a:t>
            </a:r>
            <a:endParaRPr/>
          </a:p>
          <a:p>
            <a:pPr marL="0" lvl="0" indent="0" algn="l" rtl="0">
              <a:spcBef>
                <a:spcPts val="0"/>
              </a:spcBef>
              <a:spcAft>
                <a:spcPts val="0"/>
              </a:spcAft>
              <a:buNone/>
            </a:pPr>
            <a:endParaRPr/>
          </a:p>
          <a:p>
            <a:pPr marL="0" lvl="0" indent="0" algn="l" rtl="0">
              <a:spcBef>
                <a:spcPts val="0"/>
              </a:spcBef>
              <a:spcAft>
                <a:spcPts val="0"/>
              </a:spcAft>
              <a:buNone/>
            </a:pPr>
            <a:r>
              <a:rPr lang="en"/>
              <a:t>The user only has to gather the image dataset, or take a video of an object and the web app would extract images and process those images to output the final reconstructed mesh.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90976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8ac60c460f_13_8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8ac60c460f_13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5553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8ac60c460f_4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8ac60c460f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4682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8ac60c460f_13_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8ac60c460f_13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970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8ac4106d89_0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8ac4106d89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062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8ac60c460f_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8ac60c460f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829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8ac60c460f_9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8ac60c460f_9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80%</a:t>
            </a:r>
            <a:endParaRPr/>
          </a:p>
        </p:txBody>
      </p:sp>
    </p:spTree>
    <p:extLst>
      <p:ext uri="{BB962C8B-B14F-4D97-AF65-F5344CB8AC3E}">
        <p14:creationId xmlns:p14="http://schemas.microsoft.com/office/powerpoint/2010/main" val="1760543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ac60c460f_9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ac60c460f_9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431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8ac60c460f_9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8ac60c460f_9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189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8ac4106d89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8ac4106d89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6052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54"/>
        <p:cNvGrpSpPr/>
        <p:nvPr/>
      </p:nvGrpSpPr>
      <p:grpSpPr>
        <a:xfrm>
          <a:off x="0" y="0"/>
          <a:ext cx="0" cy="0"/>
          <a:chOff x="0" y="0"/>
          <a:chExt cx="0" cy="0"/>
        </a:xfrm>
      </p:grpSpPr>
      <p:sp>
        <p:nvSpPr>
          <p:cNvPr id="55" name="Google Shape;55;p14"/>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4"/>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14"/>
          <p:cNvGrpSpPr/>
          <p:nvPr/>
        </p:nvGrpSpPr>
        <p:grpSpPr>
          <a:xfrm>
            <a:off x="255200" y="592"/>
            <a:ext cx="2250363" cy="1044300"/>
            <a:chOff x="255200" y="592"/>
            <a:chExt cx="2250363" cy="1044300"/>
          </a:xfrm>
        </p:grpSpPr>
        <p:sp>
          <p:nvSpPr>
            <p:cNvPr id="60" name="Google Shape;60;p14"/>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14"/>
          <p:cNvGrpSpPr/>
          <p:nvPr/>
        </p:nvGrpSpPr>
        <p:grpSpPr>
          <a:xfrm>
            <a:off x="905395" y="592"/>
            <a:ext cx="2250363" cy="1044300"/>
            <a:chOff x="905395" y="592"/>
            <a:chExt cx="2250363" cy="1044300"/>
          </a:xfrm>
        </p:grpSpPr>
        <p:sp>
          <p:nvSpPr>
            <p:cNvPr id="64" name="Google Shape;64;p14"/>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4"/>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14"/>
          <p:cNvGrpSpPr/>
          <p:nvPr/>
        </p:nvGrpSpPr>
        <p:grpSpPr>
          <a:xfrm>
            <a:off x="7057468" y="5088"/>
            <a:ext cx="1851282" cy="752108"/>
            <a:chOff x="6917201" y="0"/>
            <a:chExt cx="2227777" cy="863400"/>
          </a:xfrm>
        </p:grpSpPr>
        <p:sp>
          <p:nvSpPr>
            <p:cNvPr id="68" name="Google Shape;68;p14"/>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14"/>
          <p:cNvGrpSpPr/>
          <p:nvPr/>
        </p:nvGrpSpPr>
        <p:grpSpPr>
          <a:xfrm>
            <a:off x="6553032" y="4217852"/>
            <a:ext cx="2389068" cy="925737"/>
            <a:chOff x="6917201" y="0"/>
            <a:chExt cx="2227777" cy="863400"/>
          </a:xfrm>
        </p:grpSpPr>
        <p:sp>
          <p:nvSpPr>
            <p:cNvPr id="72" name="Google Shape;72;p14"/>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14"/>
          <p:cNvGrpSpPr/>
          <p:nvPr/>
        </p:nvGrpSpPr>
        <p:grpSpPr>
          <a:xfrm>
            <a:off x="199149" y="4055652"/>
            <a:ext cx="2795414" cy="1083308"/>
            <a:chOff x="6917201" y="0"/>
            <a:chExt cx="2227777" cy="863400"/>
          </a:xfrm>
        </p:grpSpPr>
        <p:sp>
          <p:nvSpPr>
            <p:cNvPr id="76" name="Google Shape;76;p14"/>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14"/>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0" name="Google Shape;80;p14"/>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81" name="Google Shape;81;p1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82"/>
        <p:cNvGrpSpPr/>
        <p:nvPr/>
      </p:nvGrpSpPr>
      <p:grpSpPr>
        <a:xfrm>
          <a:off x="0" y="0"/>
          <a:ext cx="0" cy="0"/>
          <a:chOff x="0" y="0"/>
          <a:chExt cx="0" cy="0"/>
        </a:xfrm>
      </p:grpSpPr>
      <p:sp>
        <p:nvSpPr>
          <p:cNvPr id="83" name="Google Shape;83;p15"/>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15"/>
          <p:cNvGrpSpPr/>
          <p:nvPr/>
        </p:nvGrpSpPr>
        <p:grpSpPr>
          <a:xfrm>
            <a:off x="5594191" y="3961115"/>
            <a:ext cx="2910145" cy="1182340"/>
            <a:chOff x="6917201" y="0"/>
            <a:chExt cx="2227777" cy="863400"/>
          </a:xfrm>
        </p:grpSpPr>
        <p:sp>
          <p:nvSpPr>
            <p:cNvPr id="85" name="Google Shape;85;p15"/>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15"/>
          <p:cNvGrpSpPr/>
          <p:nvPr/>
        </p:nvGrpSpPr>
        <p:grpSpPr>
          <a:xfrm>
            <a:off x="199149" y="2"/>
            <a:ext cx="2795414" cy="1083308"/>
            <a:chOff x="6917201" y="0"/>
            <a:chExt cx="2227777" cy="863400"/>
          </a:xfrm>
        </p:grpSpPr>
        <p:sp>
          <p:nvSpPr>
            <p:cNvPr id="89" name="Google Shape;89;p15"/>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5"/>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200"/>
              <a:buNone/>
              <a:defRPr sz="3200">
                <a:solidFill>
                  <a:schemeClr val="dk2"/>
                </a:solidFill>
              </a:defRPr>
            </a:lvl1pPr>
            <a:lvl2pPr lvl="1" algn="ctr" rtl="0">
              <a:spcBef>
                <a:spcPts val="0"/>
              </a:spcBef>
              <a:spcAft>
                <a:spcPts val="0"/>
              </a:spcAft>
              <a:buClr>
                <a:schemeClr val="dk2"/>
              </a:buClr>
              <a:buSzPts val="3200"/>
              <a:buNone/>
              <a:defRPr sz="3200">
                <a:solidFill>
                  <a:schemeClr val="dk2"/>
                </a:solidFill>
              </a:defRPr>
            </a:lvl2pPr>
            <a:lvl3pPr lvl="2" algn="ctr" rtl="0">
              <a:spcBef>
                <a:spcPts val="0"/>
              </a:spcBef>
              <a:spcAft>
                <a:spcPts val="0"/>
              </a:spcAft>
              <a:buClr>
                <a:schemeClr val="dk2"/>
              </a:buClr>
              <a:buSzPts val="3200"/>
              <a:buNone/>
              <a:defRPr sz="3200">
                <a:solidFill>
                  <a:schemeClr val="dk2"/>
                </a:solidFill>
              </a:defRPr>
            </a:lvl3pPr>
            <a:lvl4pPr lvl="3" algn="ctr" rtl="0">
              <a:spcBef>
                <a:spcPts val="0"/>
              </a:spcBef>
              <a:spcAft>
                <a:spcPts val="0"/>
              </a:spcAft>
              <a:buClr>
                <a:schemeClr val="dk2"/>
              </a:buClr>
              <a:buSzPts val="3200"/>
              <a:buNone/>
              <a:defRPr sz="3200">
                <a:solidFill>
                  <a:schemeClr val="dk2"/>
                </a:solidFill>
              </a:defRPr>
            </a:lvl4pPr>
            <a:lvl5pPr lvl="4" algn="ctr" rtl="0">
              <a:spcBef>
                <a:spcPts val="0"/>
              </a:spcBef>
              <a:spcAft>
                <a:spcPts val="0"/>
              </a:spcAft>
              <a:buClr>
                <a:schemeClr val="dk2"/>
              </a:buClr>
              <a:buSzPts val="3200"/>
              <a:buNone/>
              <a:defRPr sz="3200">
                <a:solidFill>
                  <a:schemeClr val="dk2"/>
                </a:solidFill>
              </a:defRPr>
            </a:lvl5pPr>
            <a:lvl6pPr lvl="5" algn="ctr" rtl="0">
              <a:spcBef>
                <a:spcPts val="0"/>
              </a:spcBef>
              <a:spcAft>
                <a:spcPts val="0"/>
              </a:spcAft>
              <a:buClr>
                <a:schemeClr val="dk2"/>
              </a:buClr>
              <a:buSzPts val="3200"/>
              <a:buNone/>
              <a:defRPr sz="3200">
                <a:solidFill>
                  <a:schemeClr val="dk2"/>
                </a:solidFill>
              </a:defRPr>
            </a:lvl6pPr>
            <a:lvl7pPr lvl="6" algn="ctr" rtl="0">
              <a:spcBef>
                <a:spcPts val="0"/>
              </a:spcBef>
              <a:spcAft>
                <a:spcPts val="0"/>
              </a:spcAft>
              <a:buClr>
                <a:schemeClr val="dk2"/>
              </a:buClr>
              <a:buSzPts val="3200"/>
              <a:buNone/>
              <a:defRPr sz="3200">
                <a:solidFill>
                  <a:schemeClr val="dk2"/>
                </a:solidFill>
              </a:defRPr>
            </a:lvl7pPr>
            <a:lvl8pPr lvl="7" algn="ctr" rtl="0">
              <a:spcBef>
                <a:spcPts val="0"/>
              </a:spcBef>
              <a:spcAft>
                <a:spcPts val="0"/>
              </a:spcAft>
              <a:buClr>
                <a:schemeClr val="dk2"/>
              </a:buClr>
              <a:buSzPts val="3200"/>
              <a:buNone/>
              <a:defRPr sz="3200">
                <a:solidFill>
                  <a:schemeClr val="dk2"/>
                </a:solidFill>
              </a:defRPr>
            </a:lvl8pPr>
            <a:lvl9pPr lvl="8" algn="ctr" rtl="0">
              <a:spcBef>
                <a:spcPts val="0"/>
              </a:spcBef>
              <a:spcAft>
                <a:spcPts val="0"/>
              </a:spcAft>
              <a:buClr>
                <a:schemeClr val="dk2"/>
              </a:buClr>
              <a:buSzPts val="3200"/>
              <a:buNone/>
              <a:defRPr sz="3200">
                <a:solidFill>
                  <a:schemeClr val="dk2"/>
                </a:solidFill>
              </a:defRPr>
            </a:lvl9pPr>
          </a:lstStyle>
          <a:p>
            <a:endParaRPr/>
          </a:p>
        </p:txBody>
      </p:sp>
      <p:sp>
        <p:nvSpPr>
          <p:cNvPr id="93" name="Google Shape;93;p1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94"/>
        <p:cNvGrpSpPr/>
        <p:nvPr/>
      </p:nvGrpSpPr>
      <p:grpSpPr>
        <a:xfrm>
          <a:off x="0" y="0"/>
          <a:ext cx="0" cy="0"/>
          <a:chOff x="0" y="0"/>
          <a:chExt cx="0" cy="0"/>
        </a:xfrm>
      </p:grpSpPr>
      <p:sp>
        <p:nvSpPr>
          <p:cNvPr id="95" name="Google Shape;95;p1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9" name="Google Shape;99;p1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0" name="Google Shape;100;p1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101"/>
        <p:cNvGrpSpPr/>
        <p:nvPr/>
      </p:nvGrpSpPr>
      <p:grpSpPr>
        <a:xfrm>
          <a:off x="0" y="0"/>
          <a:ext cx="0" cy="0"/>
          <a:chOff x="0" y="0"/>
          <a:chExt cx="0" cy="0"/>
        </a:xfrm>
      </p:grpSpPr>
      <p:sp>
        <p:nvSpPr>
          <p:cNvPr id="102" name="Google Shape;102;p1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6" name="Google Shape;106;p17"/>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7" name="Google Shape;107;p17"/>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109"/>
        <p:cNvGrpSpPr/>
        <p:nvPr/>
      </p:nvGrpSpPr>
      <p:grpSpPr>
        <a:xfrm>
          <a:off x="0" y="0"/>
          <a:ext cx="0" cy="0"/>
          <a:chOff x="0" y="0"/>
          <a:chExt cx="0" cy="0"/>
        </a:xfrm>
      </p:grpSpPr>
      <p:sp>
        <p:nvSpPr>
          <p:cNvPr id="110" name="Google Shape;110;p18"/>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1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115"/>
        <p:cNvGrpSpPr/>
        <p:nvPr/>
      </p:nvGrpSpPr>
      <p:grpSpPr>
        <a:xfrm>
          <a:off x="0" y="0"/>
          <a:ext cx="0" cy="0"/>
          <a:chOff x="0" y="0"/>
          <a:chExt cx="0" cy="0"/>
        </a:xfrm>
      </p:grpSpPr>
      <p:sp>
        <p:nvSpPr>
          <p:cNvPr id="116" name="Google Shape;116;p1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0" name="Google Shape;120;p19"/>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21" name="Google Shape;121;p1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122"/>
        <p:cNvGrpSpPr/>
        <p:nvPr/>
      </p:nvGrpSpPr>
      <p:grpSpPr>
        <a:xfrm>
          <a:off x="0" y="0"/>
          <a:ext cx="0" cy="0"/>
          <a:chOff x="0" y="0"/>
          <a:chExt cx="0" cy="0"/>
        </a:xfrm>
      </p:grpSpPr>
      <p:sp>
        <p:nvSpPr>
          <p:cNvPr id="123" name="Google Shape;123;p20"/>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20"/>
          <p:cNvGrpSpPr/>
          <p:nvPr/>
        </p:nvGrpSpPr>
        <p:grpSpPr>
          <a:xfrm>
            <a:off x="255991" y="-118"/>
            <a:ext cx="2251347" cy="1043408"/>
            <a:chOff x="3961956" y="4383950"/>
            <a:chExt cx="1160548" cy="548700"/>
          </a:xfrm>
        </p:grpSpPr>
        <p:sp>
          <p:nvSpPr>
            <p:cNvPr id="126" name="Google Shape;126;p20"/>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2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20"/>
          <p:cNvGrpSpPr/>
          <p:nvPr/>
        </p:nvGrpSpPr>
        <p:grpSpPr>
          <a:xfrm>
            <a:off x="34934" y="4522125"/>
            <a:ext cx="1593306" cy="617072"/>
            <a:chOff x="6917201" y="0"/>
            <a:chExt cx="2227777" cy="863400"/>
          </a:xfrm>
        </p:grpSpPr>
        <p:sp>
          <p:nvSpPr>
            <p:cNvPr id="131" name="Google Shape;131;p20"/>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20"/>
          <p:cNvGrpSpPr/>
          <p:nvPr/>
        </p:nvGrpSpPr>
        <p:grpSpPr>
          <a:xfrm>
            <a:off x="5886353" y="1243"/>
            <a:ext cx="3257455" cy="1261514"/>
            <a:chOff x="6917201" y="0"/>
            <a:chExt cx="2227777" cy="863400"/>
          </a:xfrm>
        </p:grpSpPr>
        <p:sp>
          <p:nvSpPr>
            <p:cNvPr id="135" name="Google Shape;135;p20"/>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20"/>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139" name="Google Shape;139;p2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140"/>
        <p:cNvGrpSpPr/>
        <p:nvPr/>
      </p:nvGrpSpPr>
      <p:grpSpPr>
        <a:xfrm>
          <a:off x="0" y="0"/>
          <a:ext cx="0" cy="0"/>
          <a:chOff x="0" y="0"/>
          <a:chExt cx="0" cy="0"/>
        </a:xfrm>
      </p:grpSpPr>
      <p:sp>
        <p:nvSpPr>
          <p:cNvPr id="141" name="Google Shape;141;p21"/>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45" name="Google Shape;145;p21"/>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46" name="Google Shape;146;p21"/>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47" name="Google Shape;147;p2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48"/>
        <p:cNvGrpSpPr/>
        <p:nvPr/>
      </p:nvGrpSpPr>
      <p:grpSpPr>
        <a:xfrm>
          <a:off x="0" y="0"/>
          <a:ext cx="0" cy="0"/>
          <a:chOff x="0" y="0"/>
          <a:chExt cx="0" cy="0"/>
        </a:xfrm>
      </p:grpSpPr>
      <p:sp>
        <p:nvSpPr>
          <p:cNvPr id="149" name="Google Shape;149;p22"/>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rtl="0">
              <a:lnSpc>
                <a:spcPct val="100000"/>
              </a:lnSpc>
              <a:spcBef>
                <a:spcPts val="0"/>
              </a:spcBef>
              <a:spcAft>
                <a:spcPts val="0"/>
              </a:spcAft>
              <a:buSzPts val="1300"/>
              <a:buNone/>
              <a:defRPr/>
            </a:lvl1pPr>
          </a:lstStyle>
          <a:p>
            <a:endParaRPr/>
          </a:p>
        </p:txBody>
      </p:sp>
      <p:sp>
        <p:nvSpPr>
          <p:cNvPr id="153" name="Google Shape;153;p2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54"/>
        <p:cNvGrpSpPr/>
        <p:nvPr/>
      </p:nvGrpSpPr>
      <p:grpSpPr>
        <a:xfrm>
          <a:off x="0" y="0"/>
          <a:ext cx="0" cy="0"/>
          <a:chOff x="0" y="0"/>
          <a:chExt cx="0" cy="0"/>
        </a:xfrm>
      </p:grpSpPr>
      <p:sp>
        <p:nvSpPr>
          <p:cNvPr id="155" name="Google Shape;155;p23"/>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23"/>
          <p:cNvGrpSpPr/>
          <p:nvPr/>
        </p:nvGrpSpPr>
        <p:grpSpPr>
          <a:xfrm>
            <a:off x="5959222" y="4119576"/>
            <a:ext cx="2520952" cy="1024165"/>
            <a:chOff x="6917201" y="0"/>
            <a:chExt cx="2227777" cy="863400"/>
          </a:xfrm>
        </p:grpSpPr>
        <p:sp>
          <p:nvSpPr>
            <p:cNvPr id="157" name="Google Shape;157;p2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23"/>
          <p:cNvGrpSpPr/>
          <p:nvPr/>
        </p:nvGrpSpPr>
        <p:grpSpPr>
          <a:xfrm>
            <a:off x="199149" y="2"/>
            <a:ext cx="2795414" cy="1083308"/>
            <a:chOff x="6917201" y="0"/>
            <a:chExt cx="2227777" cy="863400"/>
          </a:xfrm>
        </p:grpSpPr>
        <p:sp>
          <p:nvSpPr>
            <p:cNvPr id="161" name="Google Shape;161;p2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3"/>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8600"/>
              <a:buNone/>
              <a:defRPr sz="8600">
                <a:solidFill>
                  <a:schemeClr val="dk2"/>
                </a:solidFill>
              </a:defRPr>
            </a:lvl1pPr>
            <a:lvl2pPr lvl="1" algn="ctr" rtl="0">
              <a:spcBef>
                <a:spcPts val="0"/>
              </a:spcBef>
              <a:spcAft>
                <a:spcPts val="0"/>
              </a:spcAft>
              <a:buClr>
                <a:schemeClr val="dk2"/>
              </a:buClr>
              <a:buSzPts val="8600"/>
              <a:buNone/>
              <a:defRPr sz="8600">
                <a:solidFill>
                  <a:schemeClr val="dk2"/>
                </a:solidFill>
              </a:defRPr>
            </a:lvl2pPr>
            <a:lvl3pPr lvl="2" algn="ctr" rtl="0">
              <a:spcBef>
                <a:spcPts val="0"/>
              </a:spcBef>
              <a:spcAft>
                <a:spcPts val="0"/>
              </a:spcAft>
              <a:buClr>
                <a:schemeClr val="dk2"/>
              </a:buClr>
              <a:buSzPts val="8600"/>
              <a:buNone/>
              <a:defRPr sz="8600">
                <a:solidFill>
                  <a:schemeClr val="dk2"/>
                </a:solidFill>
              </a:defRPr>
            </a:lvl3pPr>
            <a:lvl4pPr lvl="3" algn="ctr" rtl="0">
              <a:spcBef>
                <a:spcPts val="0"/>
              </a:spcBef>
              <a:spcAft>
                <a:spcPts val="0"/>
              </a:spcAft>
              <a:buClr>
                <a:schemeClr val="dk2"/>
              </a:buClr>
              <a:buSzPts val="8600"/>
              <a:buNone/>
              <a:defRPr sz="8600">
                <a:solidFill>
                  <a:schemeClr val="dk2"/>
                </a:solidFill>
              </a:defRPr>
            </a:lvl4pPr>
            <a:lvl5pPr lvl="4" algn="ctr" rtl="0">
              <a:spcBef>
                <a:spcPts val="0"/>
              </a:spcBef>
              <a:spcAft>
                <a:spcPts val="0"/>
              </a:spcAft>
              <a:buClr>
                <a:schemeClr val="dk2"/>
              </a:buClr>
              <a:buSzPts val="8600"/>
              <a:buNone/>
              <a:defRPr sz="8600">
                <a:solidFill>
                  <a:schemeClr val="dk2"/>
                </a:solidFill>
              </a:defRPr>
            </a:lvl5pPr>
            <a:lvl6pPr lvl="5" algn="ctr" rtl="0">
              <a:spcBef>
                <a:spcPts val="0"/>
              </a:spcBef>
              <a:spcAft>
                <a:spcPts val="0"/>
              </a:spcAft>
              <a:buClr>
                <a:schemeClr val="dk2"/>
              </a:buClr>
              <a:buSzPts val="8600"/>
              <a:buNone/>
              <a:defRPr sz="8600">
                <a:solidFill>
                  <a:schemeClr val="dk2"/>
                </a:solidFill>
              </a:defRPr>
            </a:lvl6pPr>
            <a:lvl7pPr lvl="6" algn="ctr" rtl="0">
              <a:spcBef>
                <a:spcPts val="0"/>
              </a:spcBef>
              <a:spcAft>
                <a:spcPts val="0"/>
              </a:spcAft>
              <a:buClr>
                <a:schemeClr val="dk2"/>
              </a:buClr>
              <a:buSzPts val="8600"/>
              <a:buNone/>
              <a:defRPr sz="8600">
                <a:solidFill>
                  <a:schemeClr val="dk2"/>
                </a:solidFill>
              </a:defRPr>
            </a:lvl7pPr>
            <a:lvl8pPr lvl="7" algn="ctr" rtl="0">
              <a:spcBef>
                <a:spcPts val="0"/>
              </a:spcBef>
              <a:spcAft>
                <a:spcPts val="0"/>
              </a:spcAft>
              <a:buClr>
                <a:schemeClr val="dk2"/>
              </a:buClr>
              <a:buSzPts val="8600"/>
              <a:buNone/>
              <a:defRPr sz="8600">
                <a:solidFill>
                  <a:schemeClr val="dk2"/>
                </a:solidFill>
              </a:defRPr>
            </a:lvl8pPr>
            <a:lvl9pPr lvl="8" algn="ctr" rtl="0">
              <a:spcBef>
                <a:spcPts val="0"/>
              </a:spcBef>
              <a:spcAft>
                <a:spcPts val="0"/>
              </a:spcAft>
              <a:buClr>
                <a:schemeClr val="dk2"/>
              </a:buClr>
              <a:buSzPts val="8600"/>
              <a:buNone/>
              <a:defRPr sz="8600">
                <a:solidFill>
                  <a:schemeClr val="dk2"/>
                </a:solidFill>
              </a:defRPr>
            </a:lvl9pPr>
          </a:lstStyle>
          <a:p>
            <a:r>
              <a:t>xx%</a:t>
            </a:r>
          </a:p>
        </p:txBody>
      </p:sp>
      <p:sp>
        <p:nvSpPr>
          <p:cNvPr id="165" name="Google Shape;165;p23"/>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rtl="0">
              <a:spcBef>
                <a:spcPts val="0"/>
              </a:spcBef>
              <a:spcAft>
                <a:spcPts val="0"/>
              </a:spcAft>
              <a:buSzPts val="1300"/>
              <a:buChar char="●"/>
              <a:defRPr/>
            </a:lvl1pPr>
            <a:lvl2pPr marL="914400" lvl="1" indent="-298450" algn="ctr" rtl="0">
              <a:spcBef>
                <a:spcPts val="1600"/>
              </a:spcBef>
              <a:spcAft>
                <a:spcPts val="0"/>
              </a:spcAft>
              <a:buSzPts val="1100"/>
              <a:buChar char="○"/>
              <a:defRPr/>
            </a:lvl2pPr>
            <a:lvl3pPr marL="1371600" lvl="2" indent="-298450" algn="ctr" rtl="0">
              <a:spcBef>
                <a:spcPts val="1600"/>
              </a:spcBef>
              <a:spcAft>
                <a:spcPts val="0"/>
              </a:spcAft>
              <a:buSzPts val="1100"/>
              <a:buChar char="■"/>
              <a:defRPr/>
            </a:lvl3pPr>
            <a:lvl4pPr marL="1828800" lvl="3" indent="-298450" algn="ctr" rtl="0">
              <a:spcBef>
                <a:spcPts val="1600"/>
              </a:spcBef>
              <a:spcAft>
                <a:spcPts val="0"/>
              </a:spcAft>
              <a:buSzPts val="1100"/>
              <a:buChar char="●"/>
              <a:defRPr/>
            </a:lvl4pPr>
            <a:lvl5pPr marL="2286000" lvl="4" indent="-298450" algn="ctr" rtl="0">
              <a:spcBef>
                <a:spcPts val="1600"/>
              </a:spcBef>
              <a:spcAft>
                <a:spcPts val="0"/>
              </a:spcAft>
              <a:buSzPts val="1100"/>
              <a:buChar char="○"/>
              <a:defRPr/>
            </a:lvl5pPr>
            <a:lvl6pPr marL="2743200" lvl="5" indent="-298450" algn="ctr" rtl="0">
              <a:spcBef>
                <a:spcPts val="1600"/>
              </a:spcBef>
              <a:spcAft>
                <a:spcPts val="0"/>
              </a:spcAft>
              <a:buSzPts val="1100"/>
              <a:buChar char="■"/>
              <a:defRPr/>
            </a:lvl6pPr>
            <a:lvl7pPr marL="3200400" lvl="6" indent="-298450" algn="ctr" rtl="0">
              <a:spcBef>
                <a:spcPts val="1600"/>
              </a:spcBef>
              <a:spcAft>
                <a:spcPts val="0"/>
              </a:spcAft>
              <a:buSzPts val="1100"/>
              <a:buChar char="●"/>
              <a:defRPr/>
            </a:lvl7pPr>
            <a:lvl8pPr marL="3657600" lvl="7" indent="-298450" algn="ctr" rtl="0">
              <a:spcBef>
                <a:spcPts val="1600"/>
              </a:spcBef>
              <a:spcAft>
                <a:spcPts val="0"/>
              </a:spcAft>
              <a:buSzPts val="1100"/>
              <a:buChar char="○"/>
              <a:defRPr/>
            </a:lvl8pPr>
            <a:lvl9pPr marL="4114800" lvl="8" indent="-298450" algn="ctr" rtl="0">
              <a:spcBef>
                <a:spcPts val="1600"/>
              </a:spcBef>
              <a:spcAft>
                <a:spcPts val="1600"/>
              </a:spcAft>
              <a:buSzPts val="1100"/>
              <a:buChar char="■"/>
              <a:defRPr/>
            </a:lvl9pPr>
          </a:lstStyle>
          <a:p>
            <a:endParaRPr/>
          </a:p>
        </p:txBody>
      </p:sp>
      <p:sp>
        <p:nvSpPr>
          <p:cNvPr id="166" name="Google Shape;166;p2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7"/>
        <p:cNvGrpSpPr/>
        <p:nvPr/>
      </p:nvGrpSpPr>
      <p:grpSpPr>
        <a:xfrm>
          <a:off x="0" y="0"/>
          <a:ext cx="0" cy="0"/>
          <a:chOff x="0" y="0"/>
          <a:chExt cx="0" cy="0"/>
        </a:xfrm>
      </p:grpSpPr>
      <p:sp>
        <p:nvSpPr>
          <p:cNvPr id="168" name="Google Shape;168;p2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173"/>
        <p:cNvGrpSpPr/>
        <p:nvPr/>
      </p:nvGrpSpPr>
      <p:grpSpPr>
        <a:xfrm>
          <a:off x="0" y="0"/>
          <a:ext cx="0" cy="0"/>
          <a:chOff x="0" y="0"/>
          <a:chExt cx="0" cy="0"/>
        </a:xfrm>
      </p:grpSpPr>
      <p:cxnSp>
        <p:nvCxnSpPr>
          <p:cNvPr id="174" name="Google Shape;174;p26"/>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75" name="Google Shape;175;p26"/>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76" name="Google Shape;176;p26"/>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77" name="Google Shape;177;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8"/>
        <p:cNvGrpSpPr/>
        <p:nvPr/>
      </p:nvGrpSpPr>
      <p:grpSpPr>
        <a:xfrm>
          <a:off x="0" y="0"/>
          <a:ext cx="0" cy="0"/>
          <a:chOff x="0" y="0"/>
          <a:chExt cx="0" cy="0"/>
        </a:xfrm>
      </p:grpSpPr>
      <p:cxnSp>
        <p:nvCxnSpPr>
          <p:cNvPr id="179" name="Google Shape;179;p27"/>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80" name="Google Shape;180;p27"/>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81" name="Google Shape;181;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2"/>
        <p:cNvGrpSpPr/>
        <p:nvPr/>
      </p:nvGrpSpPr>
      <p:grpSpPr>
        <a:xfrm>
          <a:off x="0" y="0"/>
          <a:ext cx="0" cy="0"/>
          <a:chOff x="0" y="0"/>
          <a:chExt cx="0" cy="0"/>
        </a:xfrm>
      </p:grpSpPr>
      <p:sp>
        <p:nvSpPr>
          <p:cNvPr id="183" name="Google Shape;183;p2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5" name="Google Shape;185;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86" name="Google Shape;186;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9" name="Google Shape;189;p2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90" name="Google Shape;190;p2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91" name="Google Shape;19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4" name="Google Shape;194;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7" name="Google Shape;197;p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98" name="Google Shape;19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99"/>
        <p:cNvGrpSpPr/>
        <p:nvPr/>
      </p:nvGrpSpPr>
      <p:grpSpPr>
        <a:xfrm>
          <a:off x="0" y="0"/>
          <a:ext cx="0" cy="0"/>
          <a:chOff x="0" y="0"/>
          <a:chExt cx="0" cy="0"/>
        </a:xfrm>
      </p:grpSpPr>
      <p:sp>
        <p:nvSpPr>
          <p:cNvPr id="200" name="Google Shape;200;p32"/>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1" name="Google Shape;201;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2"/>
        <p:cNvGrpSpPr/>
        <p:nvPr/>
      </p:nvGrpSpPr>
      <p:grpSpPr>
        <a:xfrm>
          <a:off x="0" y="0"/>
          <a:ext cx="0" cy="0"/>
          <a:chOff x="0" y="0"/>
          <a:chExt cx="0" cy="0"/>
        </a:xfrm>
      </p:grpSpPr>
      <p:sp>
        <p:nvSpPr>
          <p:cNvPr id="203" name="Google Shape;203;p33"/>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4" name="Google Shape;204;p33"/>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205" name="Google Shape;205;p33"/>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06" name="Google Shape;206;p33"/>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7" name="Google Shape;207;p3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08" name="Google Shape;20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9"/>
        <p:cNvGrpSpPr/>
        <p:nvPr/>
      </p:nvGrpSpPr>
      <p:grpSpPr>
        <a:xfrm>
          <a:off x="0" y="0"/>
          <a:ext cx="0" cy="0"/>
          <a:chOff x="0" y="0"/>
          <a:chExt cx="0" cy="0"/>
        </a:xfrm>
      </p:grpSpPr>
      <p:sp>
        <p:nvSpPr>
          <p:cNvPr id="210" name="Google Shape;210;p34"/>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211" name="Google Shape;211;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2"/>
        <p:cNvGrpSpPr/>
        <p:nvPr/>
      </p:nvGrpSpPr>
      <p:grpSpPr>
        <a:xfrm>
          <a:off x="0" y="0"/>
          <a:ext cx="0" cy="0"/>
          <a:chOff x="0" y="0"/>
          <a:chExt cx="0" cy="0"/>
        </a:xfrm>
      </p:grpSpPr>
      <p:sp>
        <p:nvSpPr>
          <p:cNvPr id="213" name="Google Shape;213;p3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5"/>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215" name="Google Shape;215;p35"/>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16" name="Google Shape;21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7"/>
        <p:cNvGrpSpPr/>
        <p:nvPr/>
      </p:nvGrpSpPr>
      <p:grpSpPr>
        <a:xfrm>
          <a:off x="0" y="0"/>
          <a:ext cx="0" cy="0"/>
          <a:chOff x="0" y="0"/>
          <a:chExt cx="0" cy="0"/>
        </a:xfrm>
      </p:grpSpPr>
      <p:sp>
        <p:nvSpPr>
          <p:cNvPr id="218" name="Google Shape;218;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223"/>
        <p:cNvGrpSpPr/>
        <p:nvPr/>
      </p:nvGrpSpPr>
      <p:grpSpPr>
        <a:xfrm>
          <a:off x="0" y="0"/>
          <a:ext cx="0" cy="0"/>
          <a:chOff x="0" y="0"/>
          <a:chExt cx="0" cy="0"/>
        </a:xfrm>
      </p:grpSpPr>
      <p:sp>
        <p:nvSpPr>
          <p:cNvPr id="224" name="Google Shape;224;p38"/>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38"/>
          <p:cNvGrpSpPr/>
          <p:nvPr/>
        </p:nvGrpSpPr>
        <p:grpSpPr>
          <a:xfrm>
            <a:off x="830392" y="1191256"/>
            <a:ext cx="745763" cy="45826"/>
            <a:chOff x="4580561" y="2589004"/>
            <a:chExt cx="1064464" cy="25200"/>
          </a:xfrm>
        </p:grpSpPr>
        <p:sp>
          <p:nvSpPr>
            <p:cNvPr id="226" name="Google Shape;226;p3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8"/>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29" name="Google Shape;229;p38"/>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30" name="Google Shape;230;p3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31"/>
        <p:cNvGrpSpPr/>
        <p:nvPr/>
      </p:nvGrpSpPr>
      <p:grpSpPr>
        <a:xfrm>
          <a:off x="0" y="0"/>
          <a:ext cx="0" cy="0"/>
          <a:chOff x="0" y="0"/>
          <a:chExt cx="0" cy="0"/>
        </a:xfrm>
      </p:grpSpPr>
      <p:grpSp>
        <p:nvGrpSpPr>
          <p:cNvPr id="232" name="Google Shape;232;p39"/>
          <p:cNvGrpSpPr/>
          <p:nvPr/>
        </p:nvGrpSpPr>
        <p:grpSpPr>
          <a:xfrm>
            <a:off x="830392" y="1191256"/>
            <a:ext cx="745763" cy="45826"/>
            <a:chOff x="4580561" y="2589004"/>
            <a:chExt cx="1064464" cy="25200"/>
          </a:xfrm>
        </p:grpSpPr>
        <p:sp>
          <p:nvSpPr>
            <p:cNvPr id="233" name="Google Shape;233;p3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3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36" name="Google Shape;236;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7"/>
        <p:cNvGrpSpPr/>
        <p:nvPr/>
      </p:nvGrpSpPr>
      <p:grpSpPr>
        <a:xfrm>
          <a:off x="0" y="0"/>
          <a:ext cx="0" cy="0"/>
          <a:chOff x="0" y="0"/>
          <a:chExt cx="0" cy="0"/>
        </a:xfrm>
      </p:grpSpPr>
      <p:sp>
        <p:nvSpPr>
          <p:cNvPr id="238" name="Google Shape;238;p4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40"/>
          <p:cNvGrpSpPr/>
          <p:nvPr/>
        </p:nvGrpSpPr>
        <p:grpSpPr>
          <a:xfrm>
            <a:off x="830392" y="1191256"/>
            <a:ext cx="745763" cy="45826"/>
            <a:chOff x="4580561" y="2589004"/>
            <a:chExt cx="1064464" cy="25200"/>
          </a:xfrm>
        </p:grpSpPr>
        <p:sp>
          <p:nvSpPr>
            <p:cNvPr id="240" name="Google Shape;240;p4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243" name="Google Shape;243;p4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44" name="Google Shape;244;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5"/>
        <p:cNvGrpSpPr/>
        <p:nvPr/>
      </p:nvGrpSpPr>
      <p:grpSpPr>
        <a:xfrm>
          <a:off x="0" y="0"/>
          <a:ext cx="0" cy="0"/>
          <a:chOff x="0" y="0"/>
          <a:chExt cx="0" cy="0"/>
        </a:xfrm>
      </p:grpSpPr>
      <p:sp>
        <p:nvSpPr>
          <p:cNvPr id="246" name="Google Shape;246;p4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41"/>
          <p:cNvGrpSpPr/>
          <p:nvPr/>
        </p:nvGrpSpPr>
        <p:grpSpPr>
          <a:xfrm>
            <a:off x="830392" y="1191256"/>
            <a:ext cx="745763" cy="45826"/>
            <a:chOff x="4580561" y="2589004"/>
            <a:chExt cx="1064464" cy="25200"/>
          </a:xfrm>
        </p:grpSpPr>
        <p:sp>
          <p:nvSpPr>
            <p:cNvPr id="248" name="Google Shape;248;p4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4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251" name="Google Shape;251;p41"/>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52" name="Google Shape;252;p41"/>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53" name="Google Shape;253;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4"/>
        <p:cNvGrpSpPr/>
        <p:nvPr/>
      </p:nvGrpSpPr>
      <p:grpSpPr>
        <a:xfrm>
          <a:off x="0" y="0"/>
          <a:ext cx="0" cy="0"/>
          <a:chOff x="0" y="0"/>
          <a:chExt cx="0" cy="0"/>
        </a:xfrm>
      </p:grpSpPr>
      <p:sp>
        <p:nvSpPr>
          <p:cNvPr id="255" name="Google Shape;255;p4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42"/>
          <p:cNvGrpSpPr/>
          <p:nvPr/>
        </p:nvGrpSpPr>
        <p:grpSpPr>
          <a:xfrm>
            <a:off x="830392" y="1191256"/>
            <a:ext cx="745763" cy="45826"/>
            <a:chOff x="4580561" y="2589004"/>
            <a:chExt cx="1064464" cy="25200"/>
          </a:xfrm>
        </p:grpSpPr>
        <p:sp>
          <p:nvSpPr>
            <p:cNvPr id="257" name="Google Shape;257;p4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4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260" name="Google Shape;260;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1"/>
        <p:cNvGrpSpPr/>
        <p:nvPr/>
      </p:nvGrpSpPr>
      <p:grpSpPr>
        <a:xfrm>
          <a:off x="0" y="0"/>
          <a:ext cx="0" cy="0"/>
          <a:chOff x="0" y="0"/>
          <a:chExt cx="0" cy="0"/>
        </a:xfrm>
      </p:grpSpPr>
      <p:sp>
        <p:nvSpPr>
          <p:cNvPr id="262" name="Google Shape;262;p4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43"/>
          <p:cNvGrpSpPr/>
          <p:nvPr/>
        </p:nvGrpSpPr>
        <p:grpSpPr>
          <a:xfrm>
            <a:off x="830392" y="1191256"/>
            <a:ext cx="745763" cy="45826"/>
            <a:chOff x="4580561" y="2589004"/>
            <a:chExt cx="1064464" cy="25200"/>
          </a:xfrm>
        </p:grpSpPr>
        <p:sp>
          <p:nvSpPr>
            <p:cNvPr id="264" name="Google Shape;264;p4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43"/>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267" name="Google Shape;267;p43"/>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68" name="Google Shape;268;p4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269"/>
        <p:cNvGrpSpPr/>
        <p:nvPr/>
      </p:nvGrpSpPr>
      <p:grpSpPr>
        <a:xfrm>
          <a:off x="0" y="0"/>
          <a:ext cx="0" cy="0"/>
          <a:chOff x="0" y="0"/>
          <a:chExt cx="0" cy="0"/>
        </a:xfrm>
      </p:grpSpPr>
      <p:grpSp>
        <p:nvGrpSpPr>
          <p:cNvPr id="270" name="Google Shape;270;p44"/>
          <p:cNvGrpSpPr/>
          <p:nvPr/>
        </p:nvGrpSpPr>
        <p:grpSpPr>
          <a:xfrm>
            <a:off x="830392" y="4169130"/>
            <a:ext cx="745763" cy="45826"/>
            <a:chOff x="4580561" y="2589004"/>
            <a:chExt cx="1064464" cy="25200"/>
          </a:xfrm>
        </p:grpSpPr>
        <p:sp>
          <p:nvSpPr>
            <p:cNvPr id="271" name="Google Shape;271;p4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44"/>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74" name="Google Shape;274;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5"/>
        <p:cNvGrpSpPr/>
        <p:nvPr/>
      </p:nvGrpSpPr>
      <p:grpSpPr>
        <a:xfrm>
          <a:off x="0" y="0"/>
          <a:ext cx="0" cy="0"/>
          <a:chOff x="0" y="0"/>
          <a:chExt cx="0" cy="0"/>
        </a:xfrm>
      </p:grpSpPr>
      <p:sp>
        <p:nvSpPr>
          <p:cNvPr id="276" name="Google Shape;276;p45"/>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45"/>
          <p:cNvGrpSpPr/>
          <p:nvPr/>
        </p:nvGrpSpPr>
        <p:grpSpPr>
          <a:xfrm>
            <a:off x="830392" y="1191256"/>
            <a:ext cx="745763" cy="45826"/>
            <a:chOff x="4580561" y="2589004"/>
            <a:chExt cx="1064464" cy="25200"/>
          </a:xfrm>
        </p:grpSpPr>
        <p:sp>
          <p:nvSpPr>
            <p:cNvPr id="278" name="Google Shape;278;p4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4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281" name="Google Shape;281;p45"/>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82" name="Google Shape;282;p45"/>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83" name="Google Shape;283;p4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4"/>
        <p:cNvGrpSpPr/>
        <p:nvPr/>
      </p:nvGrpSpPr>
      <p:grpSpPr>
        <a:xfrm>
          <a:off x="0" y="0"/>
          <a:ext cx="0" cy="0"/>
          <a:chOff x="0" y="0"/>
          <a:chExt cx="0" cy="0"/>
        </a:xfrm>
      </p:grpSpPr>
      <p:sp>
        <p:nvSpPr>
          <p:cNvPr id="285" name="Google Shape;285;p46"/>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286" name="Google Shape;286;p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287"/>
        <p:cNvGrpSpPr/>
        <p:nvPr/>
      </p:nvGrpSpPr>
      <p:grpSpPr>
        <a:xfrm>
          <a:off x="0" y="0"/>
          <a:ext cx="0" cy="0"/>
          <a:chOff x="0" y="0"/>
          <a:chExt cx="0" cy="0"/>
        </a:xfrm>
      </p:grpSpPr>
      <p:grpSp>
        <p:nvGrpSpPr>
          <p:cNvPr id="288" name="Google Shape;288;p47"/>
          <p:cNvGrpSpPr/>
          <p:nvPr/>
        </p:nvGrpSpPr>
        <p:grpSpPr>
          <a:xfrm>
            <a:off x="830392" y="4169130"/>
            <a:ext cx="745763" cy="45826"/>
            <a:chOff x="4580561" y="2589004"/>
            <a:chExt cx="1064464" cy="25200"/>
          </a:xfrm>
        </p:grpSpPr>
        <p:sp>
          <p:nvSpPr>
            <p:cNvPr id="289" name="Google Shape;289;p4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47"/>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292" name="Google Shape;292;p47"/>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293" name="Google Shape;293;p4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4"/>
        <p:cNvGrpSpPr/>
        <p:nvPr/>
      </p:nvGrpSpPr>
      <p:grpSpPr>
        <a:xfrm>
          <a:off x="0" y="0"/>
          <a:ext cx="0" cy="0"/>
          <a:chOff x="0" y="0"/>
          <a:chExt cx="0" cy="0"/>
        </a:xfrm>
      </p:grpSpPr>
      <p:sp>
        <p:nvSpPr>
          <p:cNvPr id="295" name="Google Shape;295;p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52" name="Google Shape;52;p13"/>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rtl="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Nunito"/>
                <a:ea typeface="Nunito"/>
                <a:cs typeface="Nunito"/>
                <a:sym typeface="Nunito"/>
              </a:defRPr>
            </a:lvl1pPr>
            <a:lvl2pPr lvl="1" algn="r" rtl="0">
              <a:buNone/>
              <a:defRPr sz="1000">
                <a:solidFill>
                  <a:schemeClr val="dk2"/>
                </a:solidFill>
                <a:latin typeface="Nunito"/>
                <a:ea typeface="Nunito"/>
                <a:cs typeface="Nunito"/>
                <a:sym typeface="Nunito"/>
              </a:defRPr>
            </a:lvl2pPr>
            <a:lvl3pPr lvl="2" algn="r" rtl="0">
              <a:buNone/>
              <a:defRPr sz="1000">
                <a:solidFill>
                  <a:schemeClr val="dk2"/>
                </a:solidFill>
                <a:latin typeface="Nunito"/>
                <a:ea typeface="Nunito"/>
                <a:cs typeface="Nunito"/>
                <a:sym typeface="Nunito"/>
              </a:defRPr>
            </a:lvl3pPr>
            <a:lvl4pPr lvl="3" algn="r" rtl="0">
              <a:buNone/>
              <a:defRPr sz="1000">
                <a:solidFill>
                  <a:schemeClr val="dk2"/>
                </a:solidFill>
                <a:latin typeface="Nunito"/>
                <a:ea typeface="Nunito"/>
                <a:cs typeface="Nunito"/>
                <a:sym typeface="Nunito"/>
              </a:defRPr>
            </a:lvl4pPr>
            <a:lvl5pPr lvl="4" algn="r" rtl="0">
              <a:buNone/>
              <a:defRPr sz="1000">
                <a:solidFill>
                  <a:schemeClr val="dk2"/>
                </a:solidFill>
                <a:latin typeface="Nunito"/>
                <a:ea typeface="Nunito"/>
                <a:cs typeface="Nunito"/>
                <a:sym typeface="Nunito"/>
              </a:defRPr>
            </a:lvl5pPr>
            <a:lvl6pPr lvl="5" algn="r" rtl="0">
              <a:buNone/>
              <a:defRPr sz="1000">
                <a:solidFill>
                  <a:schemeClr val="dk2"/>
                </a:solidFill>
                <a:latin typeface="Nunito"/>
                <a:ea typeface="Nunito"/>
                <a:cs typeface="Nunito"/>
                <a:sym typeface="Nunito"/>
              </a:defRPr>
            </a:lvl6pPr>
            <a:lvl7pPr lvl="6" algn="r" rtl="0">
              <a:buNone/>
              <a:defRPr sz="1000">
                <a:solidFill>
                  <a:schemeClr val="dk2"/>
                </a:solidFill>
                <a:latin typeface="Nunito"/>
                <a:ea typeface="Nunito"/>
                <a:cs typeface="Nunito"/>
                <a:sym typeface="Nunito"/>
              </a:defRPr>
            </a:lvl7pPr>
            <a:lvl8pPr lvl="7" algn="r" rtl="0">
              <a:buNone/>
              <a:defRPr sz="1000">
                <a:solidFill>
                  <a:schemeClr val="dk2"/>
                </a:solidFill>
                <a:latin typeface="Nunito"/>
                <a:ea typeface="Nunito"/>
                <a:cs typeface="Nunito"/>
                <a:sym typeface="Nunito"/>
              </a:defRPr>
            </a:lvl8pPr>
            <a:lvl9pPr lvl="8" algn="r" rtl="0">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169"/>
        <p:cNvGrpSpPr/>
        <p:nvPr/>
      </p:nvGrpSpPr>
      <p:grpSpPr>
        <a:xfrm>
          <a:off x="0" y="0"/>
          <a:ext cx="0" cy="0"/>
          <a:chOff x="0" y="0"/>
          <a:chExt cx="0" cy="0"/>
        </a:xfrm>
      </p:grpSpPr>
      <p:sp>
        <p:nvSpPr>
          <p:cNvPr id="170" name="Google Shape;170;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171" name="Google Shape;171;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172" name="Google Shape;17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219"/>
        <p:cNvGrpSpPr/>
        <p:nvPr/>
      </p:nvGrpSpPr>
      <p:grpSpPr>
        <a:xfrm>
          <a:off x="0" y="0"/>
          <a:ext cx="0" cy="0"/>
          <a:chOff x="0" y="0"/>
          <a:chExt cx="0" cy="0"/>
        </a:xfrm>
      </p:grpSpPr>
      <p:sp>
        <p:nvSpPr>
          <p:cNvPr id="220" name="Google Shape;220;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221" name="Google Shape;221;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222" name="Google Shape;222;p3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hyperlink" Target="https://www.degreesymbol.net/" TargetMode="External"/><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9.xml"/><Relationship Id="rId1" Type="http://schemas.openxmlformats.org/officeDocument/2006/relationships/slideLayout" Target="../slideLayouts/slideLayout36.xml"/><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1.xml"/><Relationship Id="rId1" Type="http://schemas.openxmlformats.org/officeDocument/2006/relationships/slideLayout" Target="../slideLayouts/slideLayout36.xml"/><Relationship Id="rId4" Type="http://schemas.openxmlformats.org/officeDocument/2006/relationships/image" Target="../media/image38.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bhishekKumar102K/Photogrammetry" TargetMode="External"/><Relationship Id="rId2" Type="http://schemas.openxmlformats.org/officeDocument/2006/relationships/notesSlide" Target="../notesSlides/notesSlide37.xml"/><Relationship Id="rId1" Type="http://schemas.openxmlformats.org/officeDocument/2006/relationships/slideLayout" Target="../slideLayouts/slideLayout25.xml"/><Relationship Id="rId5" Type="http://schemas.openxmlformats.org/officeDocument/2006/relationships/image" Target="../media/image42.png"/><Relationship Id="rId4" Type="http://schemas.openxmlformats.org/officeDocument/2006/relationships/image" Target="../media/image41.jp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DFE9FB"/>
            </a:gs>
            <a:gs pos="100000">
              <a:srgbClr val="6E9BE7"/>
            </a:gs>
          </a:gsLst>
          <a:path path="circle">
            <a:fillToRect l="50000" t="50000" r="50000" b="50000"/>
          </a:path>
          <a:tileRect/>
        </a:gradFill>
        <a:effectLst/>
      </p:bgPr>
    </p:bg>
    <p:spTree>
      <p:nvGrpSpPr>
        <p:cNvPr id="1" name="Shape 299"/>
        <p:cNvGrpSpPr/>
        <p:nvPr/>
      </p:nvGrpSpPr>
      <p:grpSpPr>
        <a:xfrm>
          <a:off x="0" y="0"/>
          <a:ext cx="0" cy="0"/>
          <a:chOff x="0" y="0"/>
          <a:chExt cx="0" cy="0"/>
        </a:xfrm>
      </p:grpSpPr>
      <p:sp>
        <p:nvSpPr>
          <p:cNvPr id="300" name="Google Shape;300;p49"/>
          <p:cNvSpPr txBox="1">
            <a:spLocks noGrp="1"/>
          </p:cNvSpPr>
          <p:nvPr>
            <p:ph type="ctrTitle"/>
          </p:nvPr>
        </p:nvSpPr>
        <p:spPr>
          <a:xfrm>
            <a:off x="2509253" y="1700758"/>
            <a:ext cx="53613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DD7E6B"/>
              </a:solidFill>
              <a:latin typeface="Calibri"/>
              <a:ea typeface="Calibri"/>
              <a:cs typeface="Calibri"/>
              <a:sym typeface="Calibri"/>
            </a:endParaRPr>
          </a:p>
          <a:p>
            <a:pPr marL="0" lvl="0" indent="0" algn="l" rtl="0">
              <a:spcBef>
                <a:spcPts val="0"/>
              </a:spcBef>
              <a:spcAft>
                <a:spcPts val="0"/>
              </a:spcAft>
              <a:buNone/>
            </a:pPr>
            <a:r>
              <a:rPr lang="en">
                <a:solidFill>
                  <a:srgbClr val="DD7E6B"/>
                </a:solidFill>
                <a:latin typeface="Calibri"/>
                <a:ea typeface="Calibri"/>
                <a:cs typeface="Calibri"/>
                <a:sym typeface="Calibri"/>
              </a:rPr>
              <a:t>PS1 </a:t>
            </a:r>
            <a:endParaRPr>
              <a:solidFill>
                <a:srgbClr val="DD7E6B"/>
              </a:solidFill>
              <a:latin typeface="Calibri"/>
              <a:ea typeface="Calibri"/>
              <a:cs typeface="Calibri"/>
              <a:sym typeface="Calibri"/>
            </a:endParaRPr>
          </a:p>
          <a:p>
            <a:pPr marL="0" lvl="0" indent="0" algn="l" rtl="0">
              <a:spcBef>
                <a:spcPts val="0"/>
              </a:spcBef>
              <a:spcAft>
                <a:spcPts val="0"/>
              </a:spcAft>
              <a:buNone/>
            </a:pPr>
            <a:r>
              <a:rPr lang="en">
                <a:solidFill>
                  <a:srgbClr val="DD7E6B"/>
                </a:solidFill>
                <a:latin typeface="Calibri"/>
                <a:ea typeface="Calibri"/>
                <a:cs typeface="Calibri"/>
                <a:sym typeface="Calibri"/>
              </a:rPr>
              <a:t>HBCSE Presentation</a:t>
            </a:r>
            <a:endParaRPr>
              <a:solidFill>
                <a:srgbClr val="DD7E6B"/>
              </a:solidFill>
              <a:latin typeface="Calibri"/>
              <a:ea typeface="Calibri"/>
              <a:cs typeface="Calibri"/>
              <a:sym typeface="Calibri"/>
            </a:endParaRPr>
          </a:p>
          <a:p>
            <a:pPr marL="0" lvl="0" indent="0" algn="ctr" rtl="0">
              <a:spcBef>
                <a:spcPts val="0"/>
              </a:spcBef>
              <a:spcAft>
                <a:spcPts val="0"/>
              </a:spcAft>
              <a:buNone/>
            </a:pPr>
            <a:endParaRPr>
              <a:solidFill>
                <a:srgbClr val="DD7E6B"/>
              </a:solidFill>
              <a:latin typeface="Calibri"/>
              <a:ea typeface="Calibri"/>
              <a:cs typeface="Calibri"/>
              <a:sym typeface="Calibri"/>
            </a:endParaRPr>
          </a:p>
        </p:txBody>
      </p:sp>
      <p:sp>
        <p:nvSpPr>
          <p:cNvPr id="301" name="Google Shape;301;p49"/>
          <p:cNvSpPr txBox="1">
            <a:spLocks noGrp="1"/>
          </p:cNvSpPr>
          <p:nvPr>
            <p:ph type="subTitle" idx="1"/>
          </p:nvPr>
        </p:nvSpPr>
        <p:spPr>
          <a:xfrm>
            <a:off x="2001000" y="3057358"/>
            <a:ext cx="5361300" cy="52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1155CC"/>
                </a:solidFill>
              </a:rPr>
              <a:t>Converting 2D Images to 3D Model</a:t>
            </a:r>
            <a:endParaRPr sz="2300">
              <a:solidFill>
                <a:srgbClr val="1155CC"/>
              </a:solidFill>
            </a:endParaRPr>
          </a:p>
        </p:txBody>
      </p:sp>
      <p:sp>
        <p:nvSpPr>
          <p:cNvPr id="302" name="Google Shape;302;p49"/>
          <p:cNvSpPr txBox="1"/>
          <p:nvPr/>
        </p:nvSpPr>
        <p:spPr>
          <a:xfrm>
            <a:off x="7220000" y="3935750"/>
            <a:ext cx="2361000" cy="108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Abhishek Kumar</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Aryesh Harshal Koya</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303" name="Google Shape;303;p49"/>
          <p:cNvPicPr preferRelativeResize="0"/>
          <p:nvPr/>
        </p:nvPicPr>
        <p:blipFill>
          <a:blip r:embed="rId3">
            <a:alphaModFix/>
          </a:blip>
          <a:stretch>
            <a:fillRect/>
          </a:stretch>
        </p:blipFill>
        <p:spPr>
          <a:xfrm>
            <a:off x="775303" y="1914325"/>
            <a:ext cx="1619196" cy="16191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8"/>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openMVG - openMVS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openMVG - open Multiple View Geometry</a:t>
            </a:r>
            <a:endParaRPr/>
          </a:p>
        </p:txBody>
      </p:sp>
      <p:pic>
        <p:nvPicPr>
          <p:cNvPr id="396" name="Google Shape;396;p59"/>
          <p:cNvPicPr preferRelativeResize="0"/>
          <p:nvPr/>
        </p:nvPicPr>
        <p:blipFill>
          <a:blip r:embed="rId3">
            <a:alphaModFix/>
          </a:blip>
          <a:stretch>
            <a:fillRect/>
          </a:stretch>
        </p:blipFill>
        <p:spPr>
          <a:xfrm>
            <a:off x="541163" y="2299025"/>
            <a:ext cx="8061676" cy="1702400"/>
          </a:xfrm>
          <a:prstGeom prst="rect">
            <a:avLst/>
          </a:prstGeom>
          <a:noFill/>
          <a:ln>
            <a:noFill/>
          </a:ln>
        </p:spPr>
      </p:pic>
      <p:sp>
        <p:nvSpPr>
          <p:cNvPr id="397" name="Google Shape;397;p59"/>
          <p:cNvSpPr txBox="1"/>
          <p:nvPr/>
        </p:nvSpPr>
        <p:spPr>
          <a:xfrm>
            <a:off x="554250" y="1585175"/>
            <a:ext cx="7848300" cy="2151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Calibri"/>
              <a:buChar char="●"/>
            </a:pPr>
            <a:r>
              <a:rPr lang="en">
                <a:solidFill>
                  <a:srgbClr val="24292E"/>
                </a:solidFill>
                <a:highlight>
                  <a:srgbClr val="FFFFFF"/>
                </a:highlight>
              </a:rPr>
              <a:t>Provides an end-to-end 3D reconstruction from images</a:t>
            </a:r>
            <a:endParaRPr sz="1600"/>
          </a:p>
          <a:p>
            <a:pPr marL="457200" lvl="0" indent="0" algn="l" rtl="0">
              <a:spcBef>
                <a:spcPts val="0"/>
              </a:spcBef>
              <a:spcAft>
                <a:spcPts val="0"/>
              </a:spcAft>
              <a:buNone/>
            </a:pPr>
            <a:endParaRPr sz="16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openMVS - open Multiple View Stereo</a:t>
            </a:r>
            <a:endParaRPr/>
          </a:p>
          <a:p>
            <a:pPr marL="0" lvl="0" indent="0" algn="l" rtl="0">
              <a:spcBef>
                <a:spcPts val="0"/>
              </a:spcBef>
              <a:spcAft>
                <a:spcPts val="0"/>
              </a:spcAft>
              <a:buNone/>
            </a:pPr>
            <a:endParaRPr/>
          </a:p>
        </p:txBody>
      </p:sp>
      <p:sp>
        <p:nvSpPr>
          <p:cNvPr id="403" name="Google Shape;403;p60"/>
          <p:cNvSpPr/>
          <p:nvPr/>
        </p:nvSpPr>
        <p:spPr>
          <a:xfrm>
            <a:off x="621650" y="2101525"/>
            <a:ext cx="1820700" cy="611700"/>
          </a:xfrm>
          <a:prstGeom prst="homePlate">
            <a:avLst>
              <a:gd name="adj" fmla="val 50000"/>
            </a:avLst>
          </a:prstGeom>
          <a:gradFill>
            <a:gsLst>
              <a:gs pos="0">
                <a:srgbClr val="DFE9FB"/>
              </a:gs>
              <a:gs pos="100000">
                <a:srgbClr val="6E9BE7"/>
              </a:gs>
            </a:gsLst>
            <a:lin ang="2700006" scaled="0"/>
          </a:gradFill>
          <a:ln w="19050" cap="flat" cmpd="sng">
            <a:solidFill>
              <a:srgbClr val="134F5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openMVG (SfM)</a:t>
            </a:r>
            <a:endParaRPr sz="1100"/>
          </a:p>
        </p:txBody>
      </p:sp>
      <p:sp>
        <p:nvSpPr>
          <p:cNvPr id="404" name="Google Shape;404;p60"/>
          <p:cNvSpPr/>
          <p:nvPr/>
        </p:nvSpPr>
        <p:spPr>
          <a:xfrm>
            <a:off x="2271974" y="2105525"/>
            <a:ext cx="1601400" cy="611700"/>
          </a:xfrm>
          <a:prstGeom prst="chevron">
            <a:avLst>
              <a:gd name="adj" fmla="val 50000"/>
            </a:avLst>
          </a:prstGeom>
          <a:gradFill>
            <a:gsLst>
              <a:gs pos="0">
                <a:srgbClr val="DCECD5"/>
              </a:gs>
              <a:gs pos="100000">
                <a:srgbClr val="93BC81"/>
              </a:gs>
            </a:gsLst>
            <a:lin ang="5400012" scaled="0"/>
          </a:gradFill>
          <a:ln w="19050" cap="flat" cmpd="sng">
            <a:solidFill>
              <a:srgbClr val="134F5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Densify point cloud</a:t>
            </a:r>
            <a:endParaRPr sz="1100"/>
          </a:p>
        </p:txBody>
      </p:sp>
      <p:sp>
        <p:nvSpPr>
          <p:cNvPr id="405" name="Google Shape;405;p60"/>
          <p:cNvSpPr/>
          <p:nvPr/>
        </p:nvSpPr>
        <p:spPr>
          <a:xfrm>
            <a:off x="3703099" y="2105525"/>
            <a:ext cx="1731300" cy="611700"/>
          </a:xfrm>
          <a:prstGeom prst="chevron">
            <a:avLst>
              <a:gd name="adj" fmla="val 50000"/>
            </a:avLst>
          </a:prstGeom>
          <a:gradFill>
            <a:gsLst>
              <a:gs pos="0">
                <a:srgbClr val="DCECD5"/>
              </a:gs>
              <a:gs pos="100000">
                <a:srgbClr val="93BC81"/>
              </a:gs>
            </a:gsLst>
            <a:lin ang="5400012" scaled="0"/>
          </a:gradFill>
          <a:ln w="19050" cap="flat" cmpd="sng">
            <a:solidFill>
              <a:srgbClr val="134F5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Mesh reconstruction</a:t>
            </a:r>
            <a:endParaRPr sz="1100"/>
          </a:p>
        </p:txBody>
      </p:sp>
      <p:sp>
        <p:nvSpPr>
          <p:cNvPr id="406" name="Google Shape;406;p60"/>
          <p:cNvSpPr/>
          <p:nvPr/>
        </p:nvSpPr>
        <p:spPr>
          <a:xfrm>
            <a:off x="5246478" y="2105525"/>
            <a:ext cx="1601400" cy="611700"/>
          </a:xfrm>
          <a:prstGeom prst="chevron">
            <a:avLst>
              <a:gd name="adj" fmla="val 50000"/>
            </a:avLst>
          </a:prstGeom>
          <a:gradFill>
            <a:gsLst>
              <a:gs pos="0">
                <a:srgbClr val="DCECD5"/>
              </a:gs>
              <a:gs pos="100000">
                <a:srgbClr val="93BC81"/>
              </a:gs>
            </a:gsLst>
            <a:lin ang="5400012" scaled="0"/>
          </a:gradFill>
          <a:ln w="19050" cap="flat" cmpd="sng">
            <a:solidFill>
              <a:srgbClr val="134F5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Mesh refinement</a:t>
            </a:r>
            <a:endParaRPr sz="1100"/>
          </a:p>
        </p:txBody>
      </p:sp>
      <p:sp>
        <p:nvSpPr>
          <p:cNvPr id="407" name="Google Shape;407;p60"/>
          <p:cNvSpPr/>
          <p:nvPr/>
        </p:nvSpPr>
        <p:spPr>
          <a:xfrm>
            <a:off x="6639003" y="2105525"/>
            <a:ext cx="1601400" cy="611700"/>
          </a:xfrm>
          <a:prstGeom prst="chevron">
            <a:avLst>
              <a:gd name="adj" fmla="val 50000"/>
            </a:avLst>
          </a:prstGeom>
          <a:gradFill>
            <a:gsLst>
              <a:gs pos="0">
                <a:srgbClr val="DCECD5"/>
              </a:gs>
              <a:gs pos="100000">
                <a:srgbClr val="93BC81"/>
              </a:gs>
            </a:gsLst>
            <a:lin ang="5400012" scaled="0"/>
          </a:gradFill>
          <a:ln w="19050" cap="flat" cmpd="sng">
            <a:solidFill>
              <a:srgbClr val="134F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Texturing</a:t>
            </a:r>
            <a:endParaRPr sz="1100"/>
          </a:p>
        </p:txBody>
      </p:sp>
      <p:pic>
        <p:nvPicPr>
          <p:cNvPr id="408" name="Google Shape;408;p60"/>
          <p:cNvPicPr preferRelativeResize="0"/>
          <p:nvPr/>
        </p:nvPicPr>
        <p:blipFill>
          <a:blip r:embed="rId3">
            <a:alphaModFix/>
          </a:blip>
          <a:stretch>
            <a:fillRect/>
          </a:stretch>
        </p:blipFill>
        <p:spPr>
          <a:xfrm>
            <a:off x="749050" y="3046600"/>
            <a:ext cx="1261101" cy="1060150"/>
          </a:xfrm>
          <a:prstGeom prst="rect">
            <a:avLst/>
          </a:prstGeom>
          <a:noFill/>
          <a:ln>
            <a:noFill/>
          </a:ln>
          <a:effectLst>
            <a:outerShdw blurRad="200025" dist="19050" dir="5400000" algn="bl" rotWithShape="0">
              <a:srgbClr val="000000">
                <a:alpha val="50000"/>
              </a:srgbClr>
            </a:outerShdw>
          </a:effectLst>
        </p:spPr>
      </p:pic>
      <p:pic>
        <p:nvPicPr>
          <p:cNvPr id="409" name="Google Shape;409;p60"/>
          <p:cNvPicPr preferRelativeResize="0"/>
          <p:nvPr/>
        </p:nvPicPr>
        <p:blipFill>
          <a:blip r:embed="rId4">
            <a:alphaModFix/>
          </a:blip>
          <a:stretch>
            <a:fillRect/>
          </a:stretch>
        </p:blipFill>
        <p:spPr>
          <a:xfrm>
            <a:off x="2442350" y="3046600"/>
            <a:ext cx="1261100" cy="1060157"/>
          </a:xfrm>
          <a:prstGeom prst="rect">
            <a:avLst/>
          </a:prstGeom>
          <a:noFill/>
          <a:ln>
            <a:noFill/>
          </a:ln>
          <a:effectLst>
            <a:outerShdw blurRad="200025" dist="19050" dir="5400000" algn="bl" rotWithShape="0">
              <a:srgbClr val="000000">
                <a:alpha val="92000"/>
              </a:srgbClr>
            </a:outerShdw>
          </a:effectLst>
        </p:spPr>
      </p:pic>
      <p:pic>
        <p:nvPicPr>
          <p:cNvPr id="410" name="Google Shape;410;p60"/>
          <p:cNvPicPr preferRelativeResize="0"/>
          <p:nvPr/>
        </p:nvPicPr>
        <p:blipFill>
          <a:blip r:embed="rId5">
            <a:alphaModFix/>
          </a:blip>
          <a:stretch>
            <a:fillRect/>
          </a:stretch>
        </p:blipFill>
        <p:spPr>
          <a:xfrm>
            <a:off x="4367450" y="3029664"/>
            <a:ext cx="1261100" cy="1094034"/>
          </a:xfrm>
          <a:prstGeom prst="rect">
            <a:avLst/>
          </a:prstGeom>
          <a:noFill/>
          <a:ln>
            <a:noFill/>
          </a:ln>
        </p:spPr>
      </p:pic>
      <p:pic>
        <p:nvPicPr>
          <p:cNvPr id="411" name="Google Shape;411;p60"/>
          <p:cNvPicPr preferRelativeResize="0"/>
          <p:nvPr/>
        </p:nvPicPr>
        <p:blipFill>
          <a:blip r:embed="rId6">
            <a:alphaModFix/>
          </a:blip>
          <a:stretch>
            <a:fillRect/>
          </a:stretch>
        </p:blipFill>
        <p:spPr>
          <a:xfrm>
            <a:off x="6639000" y="3029675"/>
            <a:ext cx="1382024" cy="1094026"/>
          </a:xfrm>
          <a:prstGeom prst="rect">
            <a:avLst/>
          </a:prstGeom>
          <a:noFill/>
          <a:ln>
            <a:noFill/>
          </a:ln>
          <a:effectLst>
            <a:outerShdw blurRad="114300" dist="19050" dir="5400000" algn="bl" rotWithShape="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Sceaux Castle Dataset</a:t>
            </a:r>
            <a:endParaRPr/>
          </a:p>
        </p:txBody>
      </p:sp>
      <p:pic>
        <p:nvPicPr>
          <p:cNvPr id="417" name="Google Shape;417;p61"/>
          <p:cNvPicPr preferRelativeResize="0"/>
          <p:nvPr/>
        </p:nvPicPr>
        <p:blipFill>
          <a:blip r:embed="rId3">
            <a:alphaModFix/>
          </a:blip>
          <a:stretch>
            <a:fillRect/>
          </a:stretch>
        </p:blipFill>
        <p:spPr>
          <a:xfrm>
            <a:off x="1060275" y="2356175"/>
            <a:ext cx="2954024" cy="2238276"/>
          </a:xfrm>
          <a:prstGeom prst="rect">
            <a:avLst/>
          </a:prstGeom>
          <a:noFill/>
          <a:ln>
            <a:noFill/>
          </a:ln>
        </p:spPr>
      </p:pic>
      <p:pic>
        <p:nvPicPr>
          <p:cNvPr id="418" name="Google Shape;418;p61"/>
          <p:cNvPicPr preferRelativeResize="0"/>
          <p:nvPr/>
        </p:nvPicPr>
        <p:blipFill>
          <a:blip r:embed="rId4">
            <a:alphaModFix/>
          </a:blip>
          <a:stretch>
            <a:fillRect/>
          </a:stretch>
        </p:blipFill>
        <p:spPr>
          <a:xfrm>
            <a:off x="4884118" y="2356175"/>
            <a:ext cx="3113357" cy="2238275"/>
          </a:xfrm>
          <a:prstGeom prst="rect">
            <a:avLst/>
          </a:prstGeom>
          <a:noFill/>
          <a:ln>
            <a:noFill/>
          </a:ln>
        </p:spPr>
      </p:pic>
      <p:sp>
        <p:nvSpPr>
          <p:cNvPr id="419" name="Google Shape;419;p61"/>
          <p:cNvSpPr txBox="1"/>
          <p:nvPr/>
        </p:nvSpPr>
        <p:spPr>
          <a:xfrm>
            <a:off x="912400" y="1544050"/>
            <a:ext cx="7085100" cy="5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Calibri"/>
                <a:ea typeface="Calibri"/>
                <a:cs typeface="Calibri"/>
                <a:sym typeface="Calibri"/>
              </a:rPr>
              <a:t>Learnings</a:t>
            </a:r>
            <a:r>
              <a:rPr lang="en" sz="2000">
                <a:latin typeface="Calibri"/>
                <a:ea typeface="Calibri"/>
                <a:cs typeface="Calibri"/>
                <a:sym typeface="Calibri"/>
              </a:rPr>
              <a:t>: Familiarity with using openMVG-openMVS</a:t>
            </a:r>
            <a:endParaRPr sz="20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Laptop Dataset</a:t>
            </a:r>
            <a:endParaRPr/>
          </a:p>
        </p:txBody>
      </p:sp>
      <p:pic>
        <p:nvPicPr>
          <p:cNvPr id="425" name="Google Shape;425;p62"/>
          <p:cNvPicPr preferRelativeResize="0"/>
          <p:nvPr/>
        </p:nvPicPr>
        <p:blipFill>
          <a:blip r:embed="rId3">
            <a:alphaModFix/>
          </a:blip>
          <a:stretch>
            <a:fillRect/>
          </a:stretch>
        </p:blipFill>
        <p:spPr>
          <a:xfrm>
            <a:off x="912400" y="2265775"/>
            <a:ext cx="4508625" cy="2283525"/>
          </a:xfrm>
          <a:prstGeom prst="rect">
            <a:avLst/>
          </a:prstGeom>
          <a:noFill/>
          <a:ln>
            <a:noFill/>
          </a:ln>
        </p:spPr>
      </p:pic>
      <p:pic>
        <p:nvPicPr>
          <p:cNvPr id="426" name="Google Shape;426;p62"/>
          <p:cNvPicPr preferRelativeResize="0"/>
          <p:nvPr/>
        </p:nvPicPr>
        <p:blipFill rotWithShape="1">
          <a:blip r:embed="rId4">
            <a:alphaModFix/>
          </a:blip>
          <a:srcRect t="13448" b="12859"/>
          <a:stretch/>
        </p:blipFill>
        <p:spPr>
          <a:xfrm>
            <a:off x="5837350" y="2287950"/>
            <a:ext cx="2404100" cy="2239175"/>
          </a:xfrm>
          <a:prstGeom prst="rect">
            <a:avLst/>
          </a:prstGeom>
          <a:noFill/>
          <a:ln>
            <a:noFill/>
          </a:ln>
        </p:spPr>
      </p:pic>
      <p:sp>
        <p:nvSpPr>
          <p:cNvPr id="427" name="Google Shape;427;p62"/>
          <p:cNvSpPr txBox="1"/>
          <p:nvPr/>
        </p:nvSpPr>
        <p:spPr>
          <a:xfrm>
            <a:off x="912400" y="1544050"/>
            <a:ext cx="7760400" cy="5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Calibri"/>
                <a:ea typeface="Calibri"/>
                <a:cs typeface="Calibri"/>
                <a:sym typeface="Calibri"/>
              </a:rPr>
              <a:t>Learnings</a:t>
            </a:r>
            <a:r>
              <a:rPr lang="en" sz="2000">
                <a:latin typeface="Calibri"/>
                <a:ea typeface="Calibri"/>
                <a:cs typeface="Calibri"/>
                <a:sym typeface="Calibri"/>
              </a:rPr>
              <a:t>: More number of input images required with object in focus</a:t>
            </a:r>
            <a:endParaRPr sz="2000">
              <a:latin typeface="Calibri"/>
              <a:ea typeface="Calibri"/>
              <a:cs typeface="Calibri"/>
              <a:sym typeface="Calibri"/>
            </a:endParaRPr>
          </a:p>
        </p:txBody>
      </p:sp>
      <p:sp>
        <p:nvSpPr>
          <p:cNvPr id="428" name="Google Shape;428;p62"/>
          <p:cNvSpPr txBox="1"/>
          <p:nvPr/>
        </p:nvSpPr>
        <p:spPr>
          <a:xfrm>
            <a:off x="2002099" y="4566596"/>
            <a:ext cx="2865533" cy="8072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a:ea typeface="Calibri"/>
                <a:cs typeface="Calibri"/>
                <a:sym typeface="Calibri"/>
              </a:rPr>
              <a:t>Input Images clicked with phone</a:t>
            </a:r>
            <a:endParaRPr dirty="0">
              <a:latin typeface="Calibri"/>
              <a:ea typeface="Calibri"/>
              <a:cs typeface="Calibri"/>
              <a:sym typeface="Calibri"/>
            </a:endParaRPr>
          </a:p>
        </p:txBody>
      </p:sp>
      <p:sp>
        <p:nvSpPr>
          <p:cNvPr id="429" name="Google Shape;429;p62"/>
          <p:cNvSpPr txBox="1"/>
          <p:nvPr/>
        </p:nvSpPr>
        <p:spPr>
          <a:xfrm>
            <a:off x="5781200" y="4527125"/>
            <a:ext cx="2516400" cy="18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libri"/>
                <a:ea typeface="Calibri"/>
                <a:cs typeface="Calibri"/>
                <a:sym typeface="Calibri"/>
              </a:rPr>
              <a:t>Output</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Rubik’s Cube Dataset</a:t>
            </a:r>
            <a:endParaRPr/>
          </a:p>
        </p:txBody>
      </p:sp>
      <p:pic>
        <p:nvPicPr>
          <p:cNvPr id="435" name="Google Shape;435;p63"/>
          <p:cNvPicPr preferRelativeResize="0"/>
          <p:nvPr/>
        </p:nvPicPr>
        <p:blipFill>
          <a:blip r:embed="rId3">
            <a:alphaModFix/>
          </a:blip>
          <a:stretch>
            <a:fillRect/>
          </a:stretch>
        </p:blipFill>
        <p:spPr>
          <a:xfrm>
            <a:off x="1243273" y="2029175"/>
            <a:ext cx="2831899" cy="2607200"/>
          </a:xfrm>
          <a:prstGeom prst="rect">
            <a:avLst/>
          </a:prstGeom>
          <a:noFill/>
          <a:ln>
            <a:noFill/>
          </a:ln>
        </p:spPr>
      </p:pic>
      <p:pic>
        <p:nvPicPr>
          <p:cNvPr id="436" name="Google Shape;436;p63"/>
          <p:cNvPicPr preferRelativeResize="0"/>
          <p:nvPr/>
        </p:nvPicPr>
        <p:blipFill>
          <a:blip r:embed="rId4">
            <a:alphaModFix/>
          </a:blip>
          <a:stretch>
            <a:fillRect/>
          </a:stretch>
        </p:blipFill>
        <p:spPr>
          <a:xfrm>
            <a:off x="5143500" y="2029175"/>
            <a:ext cx="3041326" cy="2407550"/>
          </a:xfrm>
          <a:prstGeom prst="rect">
            <a:avLst/>
          </a:prstGeom>
          <a:noFill/>
          <a:ln>
            <a:noFill/>
          </a:ln>
        </p:spPr>
      </p:pic>
      <p:sp>
        <p:nvSpPr>
          <p:cNvPr id="437" name="Google Shape;437;p63"/>
          <p:cNvSpPr txBox="1"/>
          <p:nvPr/>
        </p:nvSpPr>
        <p:spPr>
          <a:xfrm>
            <a:off x="912400" y="1544050"/>
            <a:ext cx="7760400" cy="5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Calibri"/>
                <a:ea typeface="Calibri"/>
                <a:cs typeface="Calibri"/>
                <a:sym typeface="Calibri"/>
              </a:rPr>
              <a:t>Learnings</a:t>
            </a:r>
            <a:r>
              <a:rPr lang="en" sz="2000">
                <a:latin typeface="Calibri"/>
                <a:ea typeface="Calibri"/>
                <a:cs typeface="Calibri"/>
                <a:sym typeface="Calibri"/>
              </a:rPr>
              <a:t>: Good lighting conditions and maximum overlap</a:t>
            </a:r>
            <a:endParaRPr sz="20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Pre-conditions for Images</a:t>
            </a:r>
            <a:endParaRPr/>
          </a:p>
        </p:txBody>
      </p:sp>
      <p:sp>
        <p:nvSpPr>
          <p:cNvPr id="443" name="Google Shape;443;p64"/>
          <p:cNvSpPr txBox="1">
            <a:spLocks noGrp="1"/>
          </p:cNvSpPr>
          <p:nvPr>
            <p:ph type="body" idx="1"/>
          </p:nvPr>
        </p:nvSpPr>
        <p:spPr>
          <a:xfrm>
            <a:off x="578525" y="1582850"/>
            <a:ext cx="3836700" cy="2293200"/>
          </a:xfrm>
          <a:prstGeom prst="rect">
            <a:avLst/>
          </a:prstGeom>
          <a:effectLst>
            <a:outerShdw blurRad="57150" dist="19050" dir="5400000" algn="bl" rotWithShape="0">
              <a:srgbClr val="D9D9D9">
                <a:alpha val="50000"/>
              </a:srgbClr>
            </a:outerShdw>
          </a:effectLst>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a:t>Acquiring a large data set</a:t>
            </a:r>
            <a:endParaRPr sz="1900"/>
          </a:p>
          <a:p>
            <a:pPr marL="457200" lvl="0" indent="-349250" algn="l" rtl="0">
              <a:spcBef>
                <a:spcPts val="0"/>
              </a:spcBef>
              <a:spcAft>
                <a:spcPts val="0"/>
              </a:spcAft>
              <a:buSzPts val="1900"/>
              <a:buChar char="●"/>
            </a:pPr>
            <a:r>
              <a:rPr lang="en" sz="1900"/>
              <a:t>Object well in focus</a:t>
            </a:r>
            <a:endParaRPr sz="1900"/>
          </a:p>
          <a:p>
            <a:pPr marL="457200" lvl="0" indent="-349250" algn="l" rtl="0">
              <a:spcBef>
                <a:spcPts val="0"/>
              </a:spcBef>
              <a:spcAft>
                <a:spcPts val="0"/>
              </a:spcAft>
              <a:buSzPts val="1900"/>
              <a:buChar char="●"/>
            </a:pPr>
            <a:r>
              <a:rPr lang="en" sz="1900"/>
              <a:t>Maximum overlap b/w consecutive images</a:t>
            </a:r>
            <a:endParaRPr sz="1900"/>
          </a:p>
          <a:p>
            <a:pPr marL="457200" lvl="0" indent="-349250" algn="l" rtl="0">
              <a:spcBef>
                <a:spcPts val="0"/>
              </a:spcBef>
              <a:spcAft>
                <a:spcPts val="0"/>
              </a:spcAft>
              <a:buSzPts val="1900"/>
              <a:buChar char="●"/>
            </a:pPr>
            <a:r>
              <a:rPr lang="en" sz="1900"/>
              <a:t>Maintaining constant height and distance from object</a:t>
            </a:r>
            <a:endParaRPr sz="1900"/>
          </a:p>
          <a:p>
            <a:pPr marL="457200" lvl="0" indent="-349250" algn="l" rtl="0">
              <a:spcBef>
                <a:spcPts val="0"/>
              </a:spcBef>
              <a:spcAft>
                <a:spcPts val="0"/>
              </a:spcAft>
              <a:buSzPts val="1900"/>
              <a:buChar char="●"/>
            </a:pPr>
            <a:r>
              <a:rPr lang="en" sz="1900"/>
              <a:t>Good Lighting Conditions</a:t>
            </a:r>
            <a:endParaRPr sz="1900"/>
          </a:p>
        </p:txBody>
      </p:sp>
      <p:pic>
        <p:nvPicPr>
          <p:cNvPr id="444" name="Google Shape;444;p64" descr="3D Scanning Class - Shooting for Photogrammetry - Instructables"/>
          <p:cNvPicPr preferRelativeResize="0"/>
          <p:nvPr/>
        </p:nvPicPr>
        <p:blipFill>
          <a:blip r:embed="rId3">
            <a:alphaModFix/>
          </a:blip>
          <a:stretch>
            <a:fillRect/>
          </a:stretch>
        </p:blipFill>
        <p:spPr>
          <a:xfrm>
            <a:off x="4655850" y="1664550"/>
            <a:ext cx="4127499" cy="29277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5"/>
          <p:cNvSpPr txBox="1">
            <a:spLocks noGrp="1"/>
          </p:cNvSpPr>
          <p:nvPr>
            <p:ph type="ctrTitle"/>
          </p:nvPr>
        </p:nvSpPr>
        <p:spPr>
          <a:xfrm>
            <a:off x="432300" y="1891900"/>
            <a:ext cx="8279400" cy="10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OpenMVG-OpenMVS Vs Meshroom</a:t>
            </a:r>
            <a:endParaRPr sz="4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chemeClr val="dk2"/>
                </a:solidFill>
              </a:rPr>
              <a:t>Meshroom Output</a:t>
            </a:r>
            <a:endParaRPr sz="2600">
              <a:solidFill>
                <a:schemeClr val="dk2"/>
              </a:solidFill>
            </a:endParaRPr>
          </a:p>
          <a:p>
            <a:pPr marL="0" lvl="0" indent="0" algn="l" rtl="0">
              <a:spcBef>
                <a:spcPts val="0"/>
              </a:spcBef>
              <a:spcAft>
                <a:spcPts val="0"/>
              </a:spcAft>
              <a:buNone/>
            </a:pPr>
            <a:endParaRPr/>
          </a:p>
        </p:txBody>
      </p:sp>
      <p:pic>
        <p:nvPicPr>
          <p:cNvPr id="455" name="Google Shape;455;p66"/>
          <p:cNvPicPr preferRelativeResize="0"/>
          <p:nvPr/>
        </p:nvPicPr>
        <p:blipFill>
          <a:blip r:embed="rId3">
            <a:alphaModFix/>
          </a:blip>
          <a:stretch>
            <a:fillRect/>
          </a:stretch>
        </p:blipFill>
        <p:spPr>
          <a:xfrm>
            <a:off x="2690050" y="1361349"/>
            <a:ext cx="4425657" cy="32919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chemeClr val="dk2"/>
                </a:solidFill>
              </a:rPr>
              <a:t>Conclusions</a:t>
            </a:r>
            <a:endParaRPr sz="2600">
              <a:solidFill>
                <a:schemeClr val="dk2"/>
              </a:solidFill>
            </a:endParaRPr>
          </a:p>
        </p:txBody>
      </p:sp>
      <p:sp>
        <p:nvSpPr>
          <p:cNvPr id="461" name="Google Shape;461;p67"/>
          <p:cNvSpPr txBox="1">
            <a:spLocks noGrp="1"/>
          </p:cNvSpPr>
          <p:nvPr>
            <p:ph type="body" idx="1"/>
          </p:nvPr>
        </p:nvSpPr>
        <p:spPr>
          <a:xfrm>
            <a:off x="311700" y="1152475"/>
            <a:ext cx="8520600" cy="16014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 sz="1600"/>
              <a:t>Meshroom output was quicker(3-6x), but broken and not as good as openMVG-openMVS</a:t>
            </a:r>
            <a:endParaRPr sz="1600"/>
          </a:p>
          <a:p>
            <a:pPr marL="457200" lvl="0" indent="-330200" algn="l" rtl="0">
              <a:lnSpc>
                <a:spcPct val="150000"/>
              </a:lnSpc>
              <a:spcBef>
                <a:spcPts val="0"/>
              </a:spcBef>
              <a:spcAft>
                <a:spcPts val="0"/>
              </a:spcAft>
              <a:buSzPts val="1600"/>
              <a:buChar char="●"/>
            </a:pPr>
            <a:r>
              <a:rPr lang="en" sz="1600"/>
              <a:t>Only suitable for High resolution images</a:t>
            </a:r>
            <a:endParaRPr sz="1600"/>
          </a:p>
          <a:p>
            <a:pPr marL="457200" lvl="0" indent="-330200" algn="l" rtl="0">
              <a:lnSpc>
                <a:spcPct val="150000"/>
              </a:lnSpc>
              <a:spcBef>
                <a:spcPts val="0"/>
              </a:spcBef>
              <a:spcAft>
                <a:spcPts val="0"/>
              </a:spcAft>
              <a:buSzPts val="1600"/>
              <a:buChar char="●"/>
            </a:pPr>
            <a:r>
              <a:rPr lang="en" sz="1600"/>
              <a:t>To be used an intermediary for identifying deficits </a:t>
            </a:r>
            <a:endParaRPr sz="1600"/>
          </a:p>
        </p:txBody>
      </p:sp>
      <p:pic>
        <p:nvPicPr>
          <p:cNvPr id="462" name="Google Shape;462;p67"/>
          <p:cNvPicPr preferRelativeResize="0"/>
          <p:nvPr/>
        </p:nvPicPr>
        <p:blipFill>
          <a:blip r:embed="rId3">
            <a:alphaModFix/>
          </a:blip>
          <a:stretch>
            <a:fillRect/>
          </a:stretch>
        </p:blipFill>
        <p:spPr>
          <a:xfrm>
            <a:off x="3416775" y="2753875"/>
            <a:ext cx="2310450" cy="1601401"/>
          </a:xfrm>
          <a:prstGeom prst="rect">
            <a:avLst/>
          </a:prstGeom>
          <a:noFill/>
          <a:ln>
            <a:noFill/>
          </a:ln>
        </p:spPr>
      </p:pic>
      <p:sp>
        <p:nvSpPr>
          <p:cNvPr id="463" name="Google Shape;463;p67"/>
          <p:cNvSpPr txBox="1"/>
          <p:nvPr/>
        </p:nvSpPr>
        <p:spPr>
          <a:xfrm>
            <a:off x="4025550" y="4355275"/>
            <a:ext cx="1092900" cy="15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Proxima Nova"/>
                <a:ea typeface="Proxima Nova"/>
                <a:cs typeface="Proxima Nova"/>
                <a:sym typeface="Proxima Nova"/>
              </a:rPr>
              <a:t>OpenMVG-OpenMVS</a:t>
            </a:r>
            <a:endParaRPr sz="1300">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07"/>
        <p:cNvGrpSpPr/>
        <p:nvPr/>
      </p:nvGrpSpPr>
      <p:grpSpPr>
        <a:xfrm>
          <a:off x="0" y="0"/>
          <a:ext cx="0" cy="0"/>
          <a:chOff x="0" y="0"/>
          <a:chExt cx="0" cy="0"/>
        </a:xfrm>
      </p:grpSpPr>
      <p:sp>
        <p:nvSpPr>
          <p:cNvPr id="308" name="Google Shape;308;p5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INTRODUCTION</a:t>
            </a:r>
            <a:endParaRPr>
              <a:latin typeface="Calibri"/>
              <a:ea typeface="Calibri"/>
              <a:cs typeface="Calibri"/>
              <a:sym typeface="Calibri"/>
            </a:endParaRPr>
          </a:p>
        </p:txBody>
      </p:sp>
      <p:sp>
        <p:nvSpPr>
          <p:cNvPr id="309" name="Google Shape;309;p50"/>
          <p:cNvSpPr txBox="1">
            <a:spLocks noGrp="1"/>
          </p:cNvSpPr>
          <p:nvPr>
            <p:ph type="body" idx="1"/>
          </p:nvPr>
        </p:nvSpPr>
        <p:spPr>
          <a:xfrm>
            <a:off x="819150" y="1800200"/>
            <a:ext cx="7505700" cy="2448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Raleway"/>
              <a:buChar char="●"/>
            </a:pPr>
            <a:r>
              <a:rPr lang="en" sz="1600">
                <a:latin typeface="Raleway"/>
                <a:ea typeface="Raleway"/>
                <a:cs typeface="Raleway"/>
                <a:sym typeface="Raleway"/>
              </a:rPr>
              <a:t>What is Photogrammetry?</a:t>
            </a:r>
            <a:endParaRPr sz="1600">
              <a:latin typeface="Raleway"/>
              <a:ea typeface="Raleway"/>
              <a:cs typeface="Raleway"/>
              <a:sym typeface="Raleway"/>
            </a:endParaRPr>
          </a:p>
          <a:p>
            <a:pPr marL="457200" lvl="0" indent="-330200" algn="l" rtl="0">
              <a:spcBef>
                <a:spcPts val="0"/>
              </a:spcBef>
              <a:spcAft>
                <a:spcPts val="0"/>
              </a:spcAft>
              <a:buSzPts val="1600"/>
              <a:buFont typeface="Raleway"/>
              <a:buChar char="●"/>
            </a:pPr>
            <a:r>
              <a:rPr lang="en" sz="1600">
                <a:latin typeface="Raleway"/>
                <a:ea typeface="Raleway"/>
                <a:cs typeface="Raleway"/>
                <a:sym typeface="Raleway"/>
              </a:rPr>
              <a:t>How does it work?</a:t>
            </a:r>
            <a:endParaRPr sz="1600">
              <a:latin typeface="Raleway"/>
              <a:ea typeface="Raleway"/>
              <a:cs typeface="Raleway"/>
              <a:sym typeface="Raleway"/>
            </a:endParaRPr>
          </a:p>
          <a:p>
            <a:pPr marL="457200" lvl="0" indent="-330200" algn="l" rtl="0">
              <a:spcBef>
                <a:spcPts val="0"/>
              </a:spcBef>
              <a:spcAft>
                <a:spcPts val="0"/>
              </a:spcAft>
              <a:buSzPts val="1600"/>
              <a:buFont typeface="Raleway"/>
              <a:buChar char="●"/>
            </a:pPr>
            <a:r>
              <a:rPr lang="en" sz="1600">
                <a:latin typeface="Raleway"/>
                <a:ea typeface="Raleway"/>
                <a:cs typeface="Raleway"/>
                <a:sym typeface="Raleway"/>
              </a:rPr>
              <a:t>Comparison b/w openMVG-openMVS and Meshroom</a:t>
            </a:r>
            <a:endParaRPr sz="1600">
              <a:latin typeface="Raleway"/>
              <a:ea typeface="Raleway"/>
              <a:cs typeface="Raleway"/>
              <a:sym typeface="Raleway"/>
            </a:endParaRPr>
          </a:p>
          <a:p>
            <a:pPr marL="457200" lvl="0" indent="-330200" algn="l" rtl="0">
              <a:spcBef>
                <a:spcPts val="0"/>
              </a:spcBef>
              <a:spcAft>
                <a:spcPts val="0"/>
              </a:spcAft>
              <a:buSzPts val="1600"/>
              <a:buFont typeface="Raleway"/>
              <a:buChar char="●"/>
            </a:pPr>
            <a:r>
              <a:rPr lang="en" sz="1600">
                <a:latin typeface="Raleway"/>
                <a:ea typeface="Raleway"/>
                <a:cs typeface="Raleway"/>
                <a:sym typeface="Raleway"/>
              </a:rPr>
              <a:t>Code for extracting non-blurry frames from a video</a:t>
            </a:r>
            <a:endParaRPr sz="1600">
              <a:latin typeface="Raleway"/>
              <a:ea typeface="Raleway"/>
              <a:cs typeface="Raleway"/>
              <a:sym typeface="Raleway"/>
            </a:endParaRPr>
          </a:p>
          <a:p>
            <a:pPr marL="457200" lvl="0" indent="-330200" algn="l" rtl="0">
              <a:spcBef>
                <a:spcPts val="0"/>
              </a:spcBef>
              <a:spcAft>
                <a:spcPts val="0"/>
              </a:spcAft>
              <a:buSzPts val="1600"/>
              <a:buFont typeface="Raleway"/>
              <a:buChar char="●"/>
            </a:pPr>
            <a:r>
              <a:rPr lang="en" sz="1600">
                <a:latin typeface="Raleway"/>
                <a:ea typeface="Raleway"/>
                <a:cs typeface="Raleway"/>
                <a:sym typeface="Raleway"/>
              </a:rPr>
              <a:t>Turntable Design</a:t>
            </a:r>
            <a:endParaRPr sz="1600">
              <a:latin typeface="Raleway"/>
              <a:ea typeface="Raleway"/>
              <a:cs typeface="Raleway"/>
              <a:sym typeface="Raleway"/>
            </a:endParaRPr>
          </a:p>
          <a:p>
            <a:pPr marL="457200" lvl="0" indent="-330200" algn="l" rtl="0">
              <a:spcBef>
                <a:spcPts val="0"/>
              </a:spcBef>
              <a:spcAft>
                <a:spcPts val="0"/>
              </a:spcAft>
              <a:buSzPts val="1600"/>
              <a:buFont typeface="Raleway"/>
              <a:buChar char="●"/>
            </a:pPr>
            <a:r>
              <a:rPr lang="en" sz="1600">
                <a:latin typeface="Raleway"/>
                <a:ea typeface="Raleway"/>
                <a:cs typeface="Raleway"/>
                <a:sym typeface="Raleway"/>
              </a:rPr>
              <a:t>Controlling the turntable</a:t>
            </a:r>
            <a:endParaRPr sz="1600">
              <a:latin typeface="Raleway"/>
              <a:ea typeface="Raleway"/>
              <a:cs typeface="Raleway"/>
              <a:sym typeface="Raleway"/>
            </a:endParaRPr>
          </a:p>
          <a:p>
            <a:pPr marL="457200" lvl="0" indent="-330200" algn="l" rtl="0">
              <a:spcBef>
                <a:spcPts val="0"/>
              </a:spcBef>
              <a:spcAft>
                <a:spcPts val="0"/>
              </a:spcAft>
              <a:buSzPts val="1600"/>
              <a:buFont typeface="Raleway"/>
              <a:buChar char="●"/>
            </a:pPr>
            <a:r>
              <a:rPr lang="en" sz="1600">
                <a:latin typeface="Raleway"/>
                <a:ea typeface="Raleway"/>
                <a:cs typeface="Raleway"/>
                <a:sym typeface="Raleway"/>
              </a:rPr>
              <a:t>Insect Database</a:t>
            </a:r>
            <a:endParaRPr sz="1600">
              <a:latin typeface="Raleway"/>
              <a:ea typeface="Raleway"/>
              <a:cs typeface="Raleway"/>
              <a:sym typeface="Raleway"/>
            </a:endParaRPr>
          </a:p>
          <a:p>
            <a:pPr marL="457200" lvl="0" indent="-330200" algn="l" rtl="0">
              <a:spcBef>
                <a:spcPts val="0"/>
              </a:spcBef>
              <a:spcAft>
                <a:spcPts val="0"/>
              </a:spcAft>
              <a:buSzPts val="1600"/>
              <a:buFont typeface="Raleway"/>
              <a:buChar char="●"/>
            </a:pPr>
            <a:r>
              <a:rPr lang="en" sz="1600">
                <a:latin typeface="Raleway"/>
                <a:ea typeface="Raleway"/>
                <a:cs typeface="Raleway"/>
                <a:sym typeface="Raleway"/>
              </a:rPr>
              <a:t>Web app</a:t>
            </a:r>
            <a:endParaRPr sz="1600">
              <a:latin typeface="Raleway"/>
              <a:ea typeface="Raleway"/>
              <a:cs typeface="Raleway"/>
              <a:sym typeface="Raleway"/>
            </a:endParaRPr>
          </a:p>
          <a:p>
            <a:pPr marL="457200" lvl="0" indent="-330200" algn="l" rtl="0">
              <a:spcBef>
                <a:spcPts val="0"/>
              </a:spcBef>
              <a:spcAft>
                <a:spcPts val="0"/>
              </a:spcAft>
              <a:buSzPts val="1600"/>
              <a:buFont typeface="Raleway"/>
              <a:buChar char="●"/>
            </a:pPr>
            <a:r>
              <a:rPr lang="en" sz="1600">
                <a:latin typeface="Raleway"/>
                <a:ea typeface="Raleway"/>
                <a:cs typeface="Raleway"/>
                <a:sym typeface="Raleway"/>
              </a:rPr>
              <a:t>Documentation</a:t>
            </a:r>
            <a:endParaRPr sz="1600">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chemeClr val="dk2"/>
                </a:solidFill>
              </a:rPr>
              <a:t>Script for extracting images from videos</a:t>
            </a:r>
            <a:endParaRPr sz="2600">
              <a:solidFill>
                <a:schemeClr val="dk2"/>
              </a:solidFill>
            </a:endParaRPr>
          </a:p>
        </p:txBody>
      </p:sp>
      <p:sp>
        <p:nvSpPr>
          <p:cNvPr id="469" name="Google Shape;469;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 sz="1600"/>
              <a:t>Not feasible to take hundreds of photos</a:t>
            </a:r>
            <a:endParaRPr sz="1600"/>
          </a:p>
          <a:p>
            <a:pPr marL="457200" lvl="0" indent="-330200" algn="l" rtl="0">
              <a:lnSpc>
                <a:spcPct val="150000"/>
              </a:lnSpc>
              <a:spcBef>
                <a:spcPts val="0"/>
              </a:spcBef>
              <a:spcAft>
                <a:spcPts val="0"/>
              </a:spcAft>
              <a:buSzPts val="1600"/>
              <a:buChar char="●"/>
            </a:pPr>
            <a:r>
              <a:rPr lang="en" sz="1600"/>
              <a:t>Extracting images from a 360</a:t>
            </a:r>
            <a:r>
              <a:rPr lang="en" sz="1600">
                <a:solidFill>
                  <a:srgbClr val="666666"/>
                </a:solidFill>
                <a:highlight>
                  <a:srgbClr val="FFFFFF"/>
                </a:highlight>
                <a:uFill>
                  <a:noFill/>
                </a:uFill>
                <a:latin typeface="Arial"/>
                <a:ea typeface="Arial"/>
                <a:cs typeface="Arial"/>
                <a:sym typeface="Arial"/>
                <a:hlinkClick r:id="rId3"/>
              </a:rPr>
              <a:t>°</a:t>
            </a:r>
            <a:r>
              <a:rPr lang="en" sz="2100">
                <a:solidFill>
                  <a:srgbClr val="666666"/>
                </a:solidFill>
              </a:rPr>
              <a:t> </a:t>
            </a:r>
            <a:r>
              <a:rPr lang="en" sz="1600">
                <a:solidFill>
                  <a:srgbClr val="666666"/>
                </a:solidFill>
              </a:rPr>
              <a:t>video eases data collection task</a:t>
            </a:r>
            <a:endParaRPr sz="1600">
              <a:solidFill>
                <a:srgbClr val="666666"/>
              </a:solidFill>
            </a:endParaRPr>
          </a:p>
          <a:p>
            <a:pPr marL="457200" lvl="0" indent="-330200" algn="l" rtl="0">
              <a:lnSpc>
                <a:spcPct val="150000"/>
              </a:lnSpc>
              <a:spcBef>
                <a:spcPts val="0"/>
              </a:spcBef>
              <a:spcAft>
                <a:spcPts val="0"/>
              </a:spcAft>
              <a:buClr>
                <a:srgbClr val="666666"/>
              </a:buClr>
              <a:buSzPts val="1600"/>
              <a:buChar char="●"/>
            </a:pPr>
            <a:r>
              <a:rPr lang="en" sz="1600">
                <a:solidFill>
                  <a:srgbClr val="666666"/>
                </a:solidFill>
              </a:rPr>
              <a:t>OpenCV used for extraction</a:t>
            </a:r>
            <a:endParaRPr sz="1600">
              <a:solidFill>
                <a:srgbClr val="666666"/>
              </a:solidFill>
            </a:endParaRPr>
          </a:p>
        </p:txBody>
      </p:sp>
      <p:pic>
        <p:nvPicPr>
          <p:cNvPr id="470" name="Google Shape;470;p68"/>
          <p:cNvPicPr preferRelativeResize="0"/>
          <p:nvPr/>
        </p:nvPicPr>
        <p:blipFill>
          <a:blip r:embed="rId4">
            <a:alphaModFix/>
          </a:blip>
          <a:stretch>
            <a:fillRect/>
          </a:stretch>
        </p:blipFill>
        <p:spPr>
          <a:xfrm>
            <a:off x="2695575" y="3237300"/>
            <a:ext cx="3752850" cy="1219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69"/>
          <p:cNvPicPr preferRelativeResize="0"/>
          <p:nvPr/>
        </p:nvPicPr>
        <p:blipFill>
          <a:blip r:embed="rId3">
            <a:alphaModFix/>
          </a:blip>
          <a:stretch>
            <a:fillRect/>
          </a:stretch>
        </p:blipFill>
        <p:spPr>
          <a:xfrm>
            <a:off x="584350" y="635889"/>
            <a:ext cx="7975300" cy="38717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0"/>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Designing The Turntable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Google Shape;485;p71" descr="Photogrammetry tutorial 3: turntables | dinosaurpalaeo"/>
          <p:cNvPicPr preferRelativeResize="0"/>
          <p:nvPr/>
        </p:nvPicPr>
        <p:blipFill>
          <a:blip r:embed="rId3">
            <a:alphaModFix/>
          </a:blip>
          <a:stretch>
            <a:fillRect/>
          </a:stretch>
        </p:blipFill>
        <p:spPr>
          <a:xfrm>
            <a:off x="553550" y="1626300"/>
            <a:ext cx="3383800" cy="2173675"/>
          </a:xfrm>
          <a:prstGeom prst="rect">
            <a:avLst/>
          </a:prstGeom>
          <a:noFill/>
          <a:ln>
            <a:noFill/>
          </a:ln>
        </p:spPr>
      </p:pic>
      <p:pic>
        <p:nvPicPr>
          <p:cNvPr id="486" name="Google Shape;486;p71" descr="For Better Photogrammetry, Just Add A Donut | Hackaday"/>
          <p:cNvPicPr preferRelativeResize="0"/>
          <p:nvPr/>
        </p:nvPicPr>
        <p:blipFill rotWithShape="1">
          <a:blip r:embed="rId4">
            <a:alphaModFix/>
          </a:blip>
          <a:srcRect r="12526"/>
          <a:stretch/>
        </p:blipFill>
        <p:spPr>
          <a:xfrm>
            <a:off x="4421625" y="1357400"/>
            <a:ext cx="4060650" cy="2611225"/>
          </a:xfrm>
          <a:prstGeom prst="rect">
            <a:avLst/>
          </a:prstGeom>
          <a:noFill/>
          <a:ln>
            <a:noFill/>
          </a:ln>
          <a:effectLst>
            <a:outerShdw blurRad="200025" dist="19050" dir="5400000" algn="bl" rotWithShape="0">
              <a:srgbClr val="000000">
                <a:alpha val="70000"/>
              </a:srgbClr>
            </a:outerShdw>
          </a:effectLst>
        </p:spPr>
      </p:pic>
      <p:sp>
        <p:nvSpPr>
          <p:cNvPr id="487" name="Google Shape;487;p71"/>
          <p:cNvSpPr/>
          <p:nvPr/>
        </p:nvSpPr>
        <p:spPr>
          <a:xfrm>
            <a:off x="0" y="496350"/>
            <a:ext cx="1955100" cy="5415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71"/>
          <p:cNvSpPr txBox="1"/>
          <p:nvPr/>
        </p:nvSpPr>
        <p:spPr>
          <a:xfrm>
            <a:off x="300800" y="496350"/>
            <a:ext cx="1113000" cy="54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Proxima Nova"/>
                <a:ea typeface="Proxima Nova"/>
                <a:cs typeface="Proxima Nova"/>
                <a:sym typeface="Proxima Nova"/>
              </a:rPr>
              <a:t>Ideas</a:t>
            </a:r>
            <a:endParaRPr sz="3100">
              <a:solidFill>
                <a:srgbClr val="FFFFFF"/>
              </a:solidFill>
              <a:latin typeface="Proxima Nova"/>
              <a:ea typeface="Proxima Nova"/>
              <a:cs typeface="Proxima Nova"/>
              <a:sym typeface="Proxima Nova"/>
            </a:endParaRPr>
          </a:p>
        </p:txBody>
      </p:sp>
      <p:sp>
        <p:nvSpPr>
          <p:cNvPr id="489" name="Google Shape;489;p71"/>
          <p:cNvSpPr/>
          <p:nvPr/>
        </p:nvSpPr>
        <p:spPr>
          <a:xfrm>
            <a:off x="2752250" y="4541925"/>
            <a:ext cx="3143217" cy="348451"/>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Revolving Camera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94" name="Google Shape;494;p72"/>
          <p:cNvPicPr preferRelativeResize="0"/>
          <p:nvPr/>
        </p:nvPicPr>
        <p:blipFill rotWithShape="1">
          <a:blip r:embed="rId3">
            <a:alphaModFix/>
          </a:blip>
          <a:srcRect t="11378"/>
          <a:stretch/>
        </p:blipFill>
        <p:spPr>
          <a:xfrm>
            <a:off x="5028000" y="1503950"/>
            <a:ext cx="3465724" cy="2692849"/>
          </a:xfrm>
          <a:prstGeom prst="rect">
            <a:avLst/>
          </a:prstGeom>
          <a:noFill/>
          <a:ln>
            <a:noFill/>
          </a:ln>
          <a:effectLst>
            <a:outerShdw blurRad="128588" dist="19050" dir="5400000" algn="bl" rotWithShape="0">
              <a:srgbClr val="000000">
                <a:alpha val="91000"/>
              </a:srgbClr>
            </a:outerShdw>
          </a:effectLst>
        </p:spPr>
      </p:pic>
      <p:sp>
        <p:nvSpPr>
          <p:cNvPr id="495" name="Google Shape;495;p72"/>
          <p:cNvSpPr/>
          <p:nvPr/>
        </p:nvSpPr>
        <p:spPr>
          <a:xfrm>
            <a:off x="0" y="496350"/>
            <a:ext cx="1955100" cy="5415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2"/>
          <p:cNvSpPr txBox="1"/>
          <p:nvPr/>
        </p:nvSpPr>
        <p:spPr>
          <a:xfrm>
            <a:off x="300800" y="496350"/>
            <a:ext cx="1113000" cy="54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Proxima Nova"/>
                <a:ea typeface="Proxima Nova"/>
                <a:cs typeface="Proxima Nova"/>
                <a:sym typeface="Proxima Nova"/>
              </a:rPr>
              <a:t>Ideas</a:t>
            </a:r>
            <a:endParaRPr sz="3100">
              <a:solidFill>
                <a:srgbClr val="FFFFFF"/>
              </a:solidFill>
              <a:latin typeface="Proxima Nova"/>
              <a:ea typeface="Proxima Nova"/>
              <a:cs typeface="Proxima Nova"/>
              <a:sym typeface="Proxima Nova"/>
            </a:endParaRPr>
          </a:p>
        </p:txBody>
      </p:sp>
      <p:sp>
        <p:nvSpPr>
          <p:cNvPr id="497" name="Google Shape;497;p72"/>
          <p:cNvSpPr/>
          <p:nvPr/>
        </p:nvSpPr>
        <p:spPr>
          <a:xfrm>
            <a:off x="2982850" y="4521875"/>
            <a:ext cx="2640163" cy="348822"/>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Rotating Object</a:t>
            </a:r>
          </a:p>
        </p:txBody>
      </p:sp>
      <p:sp>
        <p:nvSpPr>
          <p:cNvPr id="498" name="Google Shape;498;p72"/>
          <p:cNvSpPr txBox="1"/>
          <p:nvPr/>
        </p:nvSpPr>
        <p:spPr>
          <a:xfrm>
            <a:off x="691825" y="1624275"/>
            <a:ext cx="3819900" cy="2496600"/>
          </a:xfrm>
          <a:prstGeom prst="rect">
            <a:avLst/>
          </a:prstGeom>
          <a:noFill/>
          <a:ln>
            <a:noFill/>
          </a:ln>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SzPts val="1700"/>
              <a:buFont typeface="Proxima Nova"/>
              <a:buChar char="●"/>
            </a:pPr>
            <a:r>
              <a:rPr lang="en" sz="1700">
                <a:latin typeface="Proxima Nova"/>
                <a:ea typeface="Proxima Nova"/>
                <a:cs typeface="Proxima Nova"/>
                <a:sym typeface="Proxima Nova"/>
              </a:rPr>
              <a:t>No human interaction required</a:t>
            </a:r>
            <a:endParaRPr sz="1700">
              <a:latin typeface="Proxima Nova"/>
              <a:ea typeface="Proxima Nova"/>
              <a:cs typeface="Proxima Nova"/>
              <a:sym typeface="Proxima Nova"/>
            </a:endParaRPr>
          </a:p>
          <a:p>
            <a:pPr marL="457200" lvl="0" indent="-336550" algn="l" rtl="0">
              <a:lnSpc>
                <a:spcPct val="150000"/>
              </a:lnSpc>
              <a:spcBef>
                <a:spcPts val="0"/>
              </a:spcBef>
              <a:spcAft>
                <a:spcPts val="0"/>
              </a:spcAft>
              <a:buSzPts val="1700"/>
              <a:buFont typeface="Proxima Nova"/>
              <a:buChar char="●"/>
            </a:pPr>
            <a:r>
              <a:rPr lang="en" sz="1700">
                <a:latin typeface="Proxima Nova"/>
                <a:ea typeface="Proxima Nova"/>
                <a:cs typeface="Proxima Nova"/>
                <a:sym typeface="Proxima Nova"/>
              </a:rPr>
              <a:t>Greater Stability </a:t>
            </a:r>
            <a:endParaRPr sz="1700">
              <a:latin typeface="Proxima Nova"/>
              <a:ea typeface="Proxima Nova"/>
              <a:cs typeface="Proxima Nova"/>
              <a:sym typeface="Proxima Nova"/>
            </a:endParaRPr>
          </a:p>
          <a:p>
            <a:pPr marL="457200" lvl="0" indent="-336550" algn="l" rtl="0">
              <a:lnSpc>
                <a:spcPct val="150000"/>
              </a:lnSpc>
              <a:spcBef>
                <a:spcPts val="0"/>
              </a:spcBef>
              <a:spcAft>
                <a:spcPts val="0"/>
              </a:spcAft>
              <a:buSzPts val="1700"/>
              <a:buFont typeface="Proxima Nova"/>
              <a:buChar char="●"/>
            </a:pPr>
            <a:r>
              <a:rPr lang="en" sz="1700">
                <a:latin typeface="Proxima Nova"/>
                <a:ea typeface="Proxima Nova"/>
                <a:cs typeface="Proxima Nova"/>
                <a:sym typeface="Proxima Nova"/>
              </a:rPr>
              <a:t>Less space required</a:t>
            </a:r>
            <a:endParaRPr sz="1700">
              <a:latin typeface="Proxima Nova"/>
              <a:ea typeface="Proxima Nova"/>
              <a:cs typeface="Proxima Nova"/>
              <a:sym typeface="Proxima Nova"/>
            </a:endParaRPr>
          </a:p>
          <a:p>
            <a:pPr marL="457200" lvl="0" indent="-336550" algn="l" rtl="0">
              <a:lnSpc>
                <a:spcPct val="150000"/>
              </a:lnSpc>
              <a:spcBef>
                <a:spcPts val="0"/>
              </a:spcBef>
              <a:spcAft>
                <a:spcPts val="0"/>
              </a:spcAft>
              <a:buSzPts val="1700"/>
              <a:buFont typeface="Proxima Nova"/>
              <a:buChar char="●"/>
            </a:pPr>
            <a:r>
              <a:rPr lang="en" sz="1700">
                <a:latin typeface="Proxima Nova"/>
                <a:ea typeface="Proxima Nova"/>
                <a:cs typeface="Proxima Nova"/>
                <a:sym typeface="Proxima Nova"/>
              </a:rPr>
              <a:t>Easier to assemble</a:t>
            </a:r>
            <a:endParaRPr sz="1700">
              <a:latin typeface="Proxima Nova"/>
              <a:ea typeface="Proxima Nova"/>
              <a:cs typeface="Proxima Nova"/>
              <a:sym typeface="Proxima Nova"/>
            </a:endParaRPr>
          </a:p>
          <a:p>
            <a:pPr marL="457200" lvl="0" indent="-336550" algn="l" rtl="0">
              <a:lnSpc>
                <a:spcPct val="150000"/>
              </a:lnSpc>
              <a:spcBef>
                <a:spcPts val="0"/>
              </a:spcBef>
              <a:spcAft>
                <a:spcPts val="0"/>
              </a:spcAft>
              <a:buSzPts val="1700"/>
              <a:buFont typeface="Proxima Nova"/>
              <a:buChar char="●"/>
            </a:pPr>
            <a:r>
              <a:rPr lang="en" sz="1700">
                <a:latin typeface="Proxima Nova"/>
                <a:ea typeface="Proxima Nova"/>
                <a:cs typeface="Proxima Nova"/>
                <a:sym typeface="Proxima Nova"/>
              </a:rPr>
              <a:t>Camera remains stationary</a:t>
            </a:r>
            <a:endParaRPr sz="1700">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Designing The Turntable</a:t>
            </a:r>
            <a:endParaRPr>
              <a:solidFill>
                <a:schemeClr val="dk2"/>
              </a:solidFill>
            </a:endParaRPr>
          </a:p>
        </p:txBody>
      </p:sp>
      <p:sp>
        <p:nvSpPr>
          <p:cNvPr id="504" name="Google Shape;504;p73"/>
          <p:cNvSpPr txBox="1">
            <a:spLocks noGrp="1"/>
          </p:cNvSpPr>
          <p:nvPr>
            <p:ph type="body" idx="1"/>
          </p:nvPr>
        </p:nvSpPr>
        <p:spPr>
          <a:xfrm>
            <a:off x="605550" y="1699125"/>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lt2"/>
                </a:solidFill>
              </a:rPr>
              <a:t>Components </a:t>
            </a:r>
            <a:endParaRPr sz="2200" b="1">
              <a:solidFill>
                <a:schemeClr val="lt2"/>
              </a:solidFill>
            </a:endParaRPr>
          </a:p>
          <a:p>
            <a:pPr marL="457200" lvl="0" indent="-342900" algn="l" rtl="0">
              <a:spcBef>
                <a:spcPts val="1600"/>
              </a:spcBef>
              <a:spcAft>
                <a:spcPts val="0"/>
              </a:spcAft>
              <a:buSzPts val="1800"/>
              <a:buChar char="●"/>
            </a:pPr>
            <a:r>
              <a:rPr lang="en"/>
              <a:t>Stepper Motor</a:t>
            </a:r>
            <a:endParaRPr/>
          </a:p>
          <a:p>
            <a:pPr marL="457200" lvl="0" indent="-342900" algn="l" rtl="0">
              <a:spcBef>
                <a:spcPts val="0"/>
              </a:spcBef>
              <a:spcAft>
                <a:spcPts val="0"/>
              </a:spcAft>
              <a:buSzPts val="1800"/>
              <a:buChar char="●"/>
            </a:pPr>
            <a:r>
              <a:rPr lang="en"/>
              <a:t>Clamp</a:t>
            </a:r>
            <a:endParaRPr/>
          </a:p>
          <a:p>
            <a:pPr marL="457200" lvl="0" indent="-342900" algn="l" rtl="0">
              <a:spcBef>
                <a:spcPts val="0"/>
              </a:spcBef>
              <a:spcAft>
                <a:spcPts val="0"/>
              </a:spcAft>
              <a:buSzPts val="1800"/>
              <a:buChar char="●"/>
            </a:pPr>
            <a:r>
              <a:rPr lang="en"/>
              <a:t>Shaft Coupler</a:t>
            </a:r>
            <a:endParaRPr/>
          </a:p>
          <a:p>
            <a:pPr marL="457200" lvl="0" indent="-342900" algn="l" rtl="0">
              <a:spcBef>
                <a:spcPts val="0"/>
              </a:spcBef>
              <a:spcAft>
                <a:spcPts val="0"/>
              </a:spcAft>
              <a:buSzPts val="1800"/>
              <a:buChar char="●"/>
            </a:pPr>
            <a:r>
              <a:rPr lang="en"/>
              <a:t>Turntable</a:t>
            </a:r>
            <a:endParaRPr/>
          </a:p>
          <a:p>
            <a:pPr marL="457200" lvl="0" indent="-342900" algn="l" rtl="0">
              <a:spcBef>
                <a:spcPts val="0"/>
              </a:spcBef>
              <a:spcAft>
                <a:spcPts val="0"/>
              </a:spcAft>
              <a:buSzPts val="1800"/>
              <a:buChar char="●"/>
            </a:pPr>
            <a:r>
              <a:rPr lang="en"/>
              <a:t>Fasteners</a:t>
            </a:r>
            <a:endParaRPr/>
          </a:p>
          <a:p>
            <a:pPr marL="457200" lvl="0" indent="-342900" algn="l" rtl="0">
              <a:spcBef>
                <a:spcPts val="0"/>
              </a:spcBef>
              <a:spcAft>
                <a:spcPts val="0"/>
              </a:spcAft>
              <a:buSzPts val="1800"/>
              <a:buChar char="●"/>
            </a:pPr>
            <a:r>
              <a:rPr lang="en"/>
              <a:t>Base</a:t>
            </a:r>
            <a:endParaRPr/>
          </a:p>
        </p:txBody>
      </p:sp>
      <p:pic>
        <p:nvPicPr>
          <p:cNvPr id="505" name="Google Shape;505;p73"/>
          <p:cNvPicPr preferRelativeResize="0"/>
          <p:nvPr/>
        </p:nvPicPr>
        <p:blipFill>
          <a:blip r:embed="rId3">
            <a:alphaModFix/>
          </a:blip>
          <a:stretch>
            <a:fillRect/>
          </a:stretch>
        </p:blipFill>
        <p:spPr>
          <a:xfrm>
            <a:off x="3026550" y="2351775"/>
            <a:ext cx="5625600" cy="1657375"/>
          </a:xfrm>
          <a:prstGeom prst="rect">
            <a:avLst/>
          </a:prstGeom>
          <a:noFill/>
          <a:ln>
            <a:noFill/>
          </a:ln>
          <a:effectLst>
            <a:outerShdw blurRad="128588" dist="47625" dir="3480000" algn="bl" rotWithShape="0">
              <a:srgbClr val="000000"/>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Nema 17 Stepper Motor</a:t>
            </a:r>
            <a:endParaRPr sz="1800"/>
          </a:p>
          <a:p>
            <a:pPr marL="0" lvl="0" indent="0" algn="l" rtl="0">
              <a:spcBef>
                <a:spcPts val="1600"/>
              </a:spcBef>
              <a:spcAft>
                <a:spcPts val="0"/>
              </a:spcAft>
              <a:buNone/>
            </a:pPr>
            <a:r>
              <a:rPr lang="en" sz="1500">
                <a:solidFill>
                  <a:srgbClr val="222222"/>
                </a:solidFill>
                <a:highlight>
                  <a:srgbClr val="FFFFFF"/>
                </a:highlight>
                <a:latin typeface="Arial"/>
                <a:ea typeface="Arial"/>
                <a:cs typeface="Arial"/>
                <a:sym typeface="Arial"/>
              </a:rPr>
              <a:t>Model No. - SY42STH47-1206A</a:t>
            </a:r>
            <a:endParaRPr sz="1500">
              <a:solidFill>
                <a:srgbClr val="222222"/>
              </a:solidFill>
              <a:highlight>
                <a:srgbClr val="FFFFFF"/>
              </a:highlight>
              <a:latin typeface="Arial"/>
              <a:ea typeface="Arial"/>
              <a:cs typeface="Arial"/>
              <a:sym typeface="Arial"/>
            </a:endParaRPr>
          </a:p>
          <a:p>
            <a:pPr marL="457200" marR="101600" lvl="0" indent="-311150" algn="l" rtl="0">
              <a:spcBef>
                <a:spcPts val="1600"/>
              </a:spcBef>
              <a:spcAft>
                <a:spcPts val="0"/>
              </a:spcAft>
              <a:buClr>
                <a:srgbClr val="222222"/>
              </a:buClr>
              <a:buSzPts val="1300"/>
              <a:buFont typeface="Arial"/>
              <a:buChar char="●"/>
            </a:pPr>
            <a:r>
              <a:rPr lang="en" sz="1300">
                <a:solidFill>
                  <a:srgbClr val="222222"/>
                </a:solidFill>
                <a:highlight>
                  <a:srgbClr val="FFFFFF"/>
                </a:highlight>
                <a:latin typeface="Arial"/>
                <a:ea typeface="Arial"/>
                <a:cs typeface="Arial"/>
                <a:sym typeface="Arial"/>
              </a:rPr>
              <a:t>Holding Torque : 31.1 N.cm</a:t>
            </a:r>
            <a:endParaRPr sz="1300">
              <a:solidFill>
                <a:srgbClr val="222222"/>
              </a:solidFill>
              <a:highlight>
                <a:srgbClr val="FFFFFF"/>
              </a:highlight>
              <a:latin typeface="Arial"/>
              <a:ea typeface="Arial"/>
              <a:cs typeface="Arial"/>
              <a:sym typeface="Arial"/>
            </a:endParaRPr>
          </a:p>
          <a:p>
            <a:pPr marL="457200" marR="101600" lvl="0" indent="-311150" algn="l" rtl="0">
              <a:spcBef>
                <a:spcPts val="0"/>
              </a:spcBef>
              <a:spcAft>
                <a:spcPts val="0"/>
              </a:spcAft>
              <a:buClr>
                <a:srgbClr val="222222"/>
              </a:buClr>
              <a:buSzPts val="1300"/>
              <a:buFont typeface="Arial"/>
              <a:buChar char="●"/>
            </a:pPr>
            <a:r>
              <a:rPr lang="en" sz="1300">
                <a:solidFill>
                  <a:srgbClr val="222222"/>
                </a:solidFill>
                <a:highlight>
                  <a:srgbClr val="FFFFFF"/>
                </a:highlight>
                <a:latin typeface="Arial"/>
                <a:ea typeface="Arial"/>
                <a:cs typeface="Arial"/>
                <a:sym typeface="Arial"/>
              </a:rPr>
              <a:t>Rated Voltage : 4.0 V</a:t>
            </a:r>
            <a:endParaRPr sz="1300">
              <a:solidFill>
                <a:srgbClr val="222222"/>
              </a:solidFill>
              <a:highlight>
                <a:srgbClr val="FFFFFF"/>
              </a:highlight>
              <a:latin typeface="Arial"/>
              <a:ea typeface="Arial"/>
              <a:cs typeface="Arial"/>
              <a:sym typeface="Arial"/>
            </a:endParaRPr>
          </a:p>
          <a:p>
            <a:pPr marL="457200" marR="101600" lvl="0" indent="-311150" algn="l" rtl="0">
              <a:spcBef>
                <a:spcPts val="0"/>
              </a:spcBef>
              <a:spcAft>
                <a:spcPts val="0"/>
              </a:spcAft>
              <a:buClr>
                <a:srgbClr val="222222"/>
              </a:buClr>
              <a:buSzPts val="1300"/>
              <a:buFont typeface="Arial"/>
              <a:buChar char="●"/>
            </a:pPr>
            <a:r>
              <a:rPr lang="en" sz="1300">
                <a:solidFill>
                  <a:srgbClr val="222222"/>
                </a:solidFill>
                <a:highlight>
                  <a:srgbClr val="FFFFFF"/>
                </a:highlight>
                <a:latin typeface="Arial"/>
                <a:ea typeface="Arial"/>
                <a:cs typeface="Arial"/>
                <a:sym typeface="Arial"/>
              </a:rPr>
              <a:t>Rated Current : 1.2 A</a:t>
            </a:r>
            <a:endParaRPr sz="1300">
              <a:solidFill>
                <a:srgbClr val="222222"/>
              </a:solidFill>
              <a:highlight>
                <a:srgbClr val="FFFFFF"/>
              </a:highlight>
              <a:latin typeface="Arial"/>
              <a:ea typeface="Arial"/>
              <a:cs typeface="Arial"/>
              <a:sym typeface="Arial"/>
            </a:endParaRPr>
          </a:p>
          <a:p>
            <a:pPr marL="457200" marR="101600" lvl="0" indent="-311150" algn="l" rtl="0">
              <a:spcBef>
                <a:spcPts val="0"/>
              </a:spcBef>
              <a:spcAft>
                <a:spcPts val="0"/>
              </a:spcAft>
              <a:buClr>
                <a:srgbClr val="222222"/>
              </a:buClr>
              <a:buSzPts val="1300"/>
              <a:buFont typeface="Arial"/>
              <a:buChar char="●"/>
            </a:pPr>
            <a:r>
              <a:rPr lang="en" sz="1300">
                <a:solidFill>
                  <a:srgbClr val="222222"/>
                </a:solidFill>
                <a:highlight>
                  <a:srgbClr val="FFFFFF"/>
                </a:highlight>
                <a:latin typeface="Arial"/>
                <a:ea typeface="Arial"/>
                <a:cs typeface="Arial"/>
                <a:sym typeface="Arial"/>
              </a:rPr>
              <a:t>Motor Length : 40 mm</a:t>
            </a:r>
            <a:endParaRPr sz="1300">
              <a:solidFill>
                <a:srgbClr val="222222"/>
              </a:solidFill>
              <a:highlight>
                <a:srgbClr val="FFFFFF"/>
              </a:highlight>
              <a:latin typeface="Arial"/>
              <a:ea typeface="Arial"/>
              <a:cs typeface="Arial"/>
              <a:sym typeface="Arial"/>
            </a:endParaRPr>
          </a:p>
          <a:p>
            <a:pPr marL="457200" marR="101600" lvl="0" indent="-311150" algn="l" rtl="0">
              <a:spcBef>
                <a:spcPts val="0"/>
              </a:spcBef>
              <a:spcAft>
                <a:spcPts val="0"/>
              </a:spcAft>
              <a:buClr>
                <a:srgbClr val="222222"/>
              </a:buClr>
              <a:buSzPts val="1300"/>
              <a:buFont typeface="Arial"/>
              <a:buChar char="●"/>
            </a:pPr>
            <a:r>
              <a:rPr lang="en" sz="1300">
                <a:solidFill>
                  <a:srgbClr val="222222"/>
                </a:solidFill>
                <a:highlight>
                  <a:srgbClr val="FFFFFF"/>
                </a:highlight>
                <a:latin typeface="Arial"/>
                <a:ea typeface="Arial"/>
                <a:cs typeface="Arial"/>
                <a:sym typeface="Arial"/>
              </a:rPr>
              <a:t>Shaft Diameter : 5 mm</a:t>
            </a:r>
            <a:endParaRPr sz="1300">
              <a:solidFill>
                <a:srgbClr val="222222"/>
              </a:solidFill>
              <a:highlight>
                <a:srgbClr val="FFFFFF"/>
              </a:highlight>
              <a:latin typeface="Arial"/>
              <a:ea typeface="Arial"/>
              <a:cs typeface="Arial"/>
              <a:sym typeface="Arial"/>
            </a:endParaRPr>
          </a:p>
          <a:p>
            <a:pPr marL="457200" marR="101600" lvl="0" indent="-311150" algn="l" rtl="0">
              <a:spcBef>
                <a:spcPts val="0"/>
              </a:spcBef>
              <a:spcAft>
                <a:spcPts val="0"/>
              </a:spcAft>
              <a:buClr>
                <a:srgbClr val="222222"/>
              </a:buClr>
              <a:buSzPts val="1300"/>
              <a:buFont typeface="Arial"/>
              <a:buChar char="●"/>
            </a:pPr>
            <a:r>
              <a:rPr lang="en" sz="1300">
                <a:solidFill>
                  <a:srgbClr val="222222"/>
                </a:solidFill>
                <a:highlight>
                  <a:srgbClr val="FFFFFF"/>
                </a:highlight>
                <a:latin typeface="Arial"/>
                <a:ea typeface="Arial"/>
                <a:cs typeface="Arial"/>
                <a:sym typeface="Arial"/>
              </a:rPr>
              <a:t>Step angle : 1.8°</a:t>
            </a:r>
            <a:endParaRPr sz="1300">
              <a:solidFill>
                <a:srgbClr val="222222"/>
              </a:solidFill>
              <a:highlight>
                <a:srgbClr val="FFFFFF"/>
              </a:highlight>
              <a:latin typeface="Arial"/>
              <a:ea typeface="Arial"/>
              <a:cs typeface="Arial"/>
              <a:sym typeface="Arial"/>
            </a:endParaRPr>
          </a:p>
          <a:p>
            <a:pPr marL="457200" marR="101600" lvl="0" indent="0" algn="l" rtl="0">
              <a:spcBef>
                <a:spcPts val="0"/>
              </a:spcBef>
              <a:spcAft>
                <a:spcPts val="0"/>
              </a:spcAft>
              <a:buNone/>
            </a:pPr>
            <a:endParaRPr sz="1200">
              <a:solidFill>
                <a:srgbClr val="222222"/>
              </a:solidFill>
              <a:highlight>
                <a:srgbClr val="FFFFFF"/>
              </a:highlight>
              <a:latin typeface="Arial"/>
              <a:ea typeface="Arial"/>
              <a:cs typeface="Arial"/>
              <a:sym typeface="Arial"/>
            </a:endParaRPr>
          </a:p>
        </p:txBody>
      </p:sp>
      <p:sp>
        <p:nvSpPr>
          <p:cNvPr id="511" name="Google Shape;511;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Stepper Motor Specs</a:t>
            </a:r>
            <a:endParaRPr>
              <a:solidFill>
                <a:schemeClr val="dk2"/>
              </a:solidFill>
            </a:endParaRPr>
          </a:p>
        </p:txBody>
      </p:sp>
      <p:pic>
        <p:nvPicPr>
          <p:cNvPr id="512" name="Google Shape;512;p74" descr="Stepper Motor: Unipolar/Bipolar, 200 Steps/Rev, 42×48mm ... - Pololu"/>
          <p:cNvPicPr preferRelativeResize="0"/>
          <p:nvPr/>
        </p:nvPicPr>
        <p:blipFill>
          <a:blip r:embed="rId3">
            <a:alphaModFix/>
          </a:blip>
          <a:stretch>
            <a:fillRect/>
          </a:stretch>
        </p:blipFill>
        <p:spPr>
          <a:xfrm>
            <a:off x="6849692" y="1637475"/>
            <a:ext cx="1861507" cy="2724150"/>
          </a:xfrm>
          <a:prstGeom prst="rect">
            <a:avLst/>
          </a:prstGeom>
          <a:noFill/>
          <a:ln>
            <a:noFill/>
          </a:ln>
        </p:spPr>
      </p:pic>
      <p:pic>
        <p:nvPicPr>
          <p:cNvPr id="513" name="Google Shape;513;p74"/>
          <p:cNvPicPr preferRelativeResize="0"/>
          <p:nvPr/>
        </p:nvPicPr>
        <p:blipFill rotWithShape="1">
          <a:blip r:embed="rId4">
            <a:alphaModFix/>
          </a:blip>
          <a:srcRect l="16140" r="20464"/>
          <a:stretch/>
        </p:blipFill>
        <p:spPr>
          <a:xfrm>
            <a:off x="4430225" y="1637475"/>
            <a:ext cx="1938876" cy="2724151"/>
          </a:xfrm>
          <a:prstGeom prst="rect">
            <a:avLst/>
          </a:prstGeom>
          <a:noFill/>
          <a:ln>
            <a:noFill/>
          </a:ln>
          <a:effectLst>
            <a:outerShdw blurRad="200025" dist="19050" dir="5400000" algn="bl" rotWithShape="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Components</a:t>
            </a:r>
            <a:endParaRPr/>
          </a:p>
        </p:txBody>
      </p:sp>
      <p:pic>
        <p:nvPicPr>
          <p:cNvPr id="519" name="Google Shape;519;p75"/>
          <p:cNvPicPr preferRelativeResize="0"/>
          <p:nvPr/>
        </p:nvPicPr>
        <p:blipFill>
          <a:blip r:embed="rId3">
            <a:alphaModFix/>
          </a:blip>
          <a:stretch>
            <a:fillRect/>
          </a:stretch>
        </p:blipFill>
        <p:spPr>
          <a:xfrm>
            <a:off x="819150" y="3288825"/>
            <a:ext cx="3905508" cy="1477200"/>
          </a:xfrm>
          <a:prstGeom prst="rect">
            <a:avLst/>
          </a:prstGeom>
          <a:noFill/>
          <a:ln>
            <a:noFill/>
          </a:ln>
        </p:spPr>
      </p:pic>
      <p:pic>
        <p:nvPicPr>
          <p:cNvPr id="520" name="Google Shape;520;p75"/>
          <p:cNvPicPr preferRelativeResize="0"/>
          <p:nvPr/>
        </p:nvPicPr>
        <p:blipFill>
          <a:blip r:embed="rId4">
            <a:alphaModFix/>
          </a:blip>
          <a:stretch>
            <a:fillRect/>
          </a:stretch>
        </p:blipFill>
        <p:spPr>
          <a:xfrm>
            <a:off x="3707475" y="1756250"/>
            <a:ext cx="1939975" cy="725075"/>
          </a:xfrm>
          <a:prstGeom prst="rect">
            <a:avLst/>
          </a:prstGeom>
          <a:noFill/>
          <a:ln>
            <a:noFill/>
          </a:ln>
        </p:spPr>
      </p:pic>
      <p:pic>
        <p:nvPicPr>
          <p:cNvPr id="521" name="Google Shape;521;p75"/>
          <p:cNvPicPr preferRelativeResize="0"/>
          <p:nvPr/>
        </p:nvPicPr>
        <p:blipFill>
          <a:blip r:embed="rId5">
            <a:alphaModFix/>
          </a:blip>
          <a:stretch>
            <a:fillRect/>
          </a:stretch>
        </p:blipFill>
        <p:spPr>
          <a:xfrm>
            <a:off x="6230050" y="3288825"/>
            <a:ext cx="1384600" cy="1009125"/>
          </a:xfrm>
          <a:prstGeom prst="rect">
            <a:avLst/>
          </a:prstGeom>
          <a:noFill/>
          <a:ln>
            <a:noFill/>
          </a:ln>
        </p:spPr>
      </p:pic>
      <p:pic>
        <p:nvPicPr>
          <p:cNvPr id="522" name="Google Shape;522;p75"/>
          <p:cNvPicPr preferRelativeResize="0"/>
          <p:nvPr/>
        </p:nvPicPr>
        <p:blipFill>
          <a:blip r:embed="rId6">
            <a:alphaModFix/>
          </a:blip>
          <a:stretch>
            <a:fillRect/>
          </a:stretch>
        </p:blipFill>
        <p:spPr>
          <a:xfrm>
            <a:off x="819150" y="1756250"/>
            <a:ext cx="2204676" cy="1264375"/>
          </a:xfrm>
          <a:prstGeom prst="rect">
            <a:avLst/>
          </a:prstGeom>
          <a:noFill/>
          <a:ln>
            <a:noFill/>
          </a:ln>
        </p:spPr>
      </p:pic>
      <p:pic>
        <p:nvPicPr>
          <p:cNvPr id="523" name="Google Shape;523;p75"/>
          <p:cNvPicPr preferRelativeResize="0"/>
          <p:nvPr/>
        </p:nvPicPr>
        <p:blipFill>
          <a:blip r:embed="rId7">
            <a:alphaModFix/>
          </a:blip>
          <a:stretch>
            <a:fillRect/>
          </a:stretch>
        </p:blipFill>
        <p:spPr>
          <a:xfrm>
            <a:off x="6230050" y="1800197"/>
            <a:ext cx="1264918" cy="725075"/>
          </a:xfrm>
          <a:prstGeom prst="rect">
            <a:avLst/>
          </a:prstGeom>
          <a:noFill/>
          <a:ln>
            <a:noFill/>
          </a:ln>
        </p:spPr>
      </p:pic>
      <p:sp>
        <p:nvSpPr>
          <p:cNvPr id="524" name="Google Shape;524;p75"/>
          <p:cNvSpPr txBox="1"/>
          <p:nvPr/>
        </p:nvSpPr>
        <p:spPr>
          <a:xfrm>
            <a:off x="1544775" y="2900025"/>
            <a:ext cx="1195500" cy="41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Turntable</a:t>
            </a:r>
            <a:endParaRPr>
              <a:latin typeface="Calibri"/>
              <a:ea typeface="Calibri"/>
              <a:cs typeface="Calibri"/>
              <a:sym typeface="Calibri"/>
            </a:endParaRPr>
          </a:p>
        </p:txBody>
      </p:sp>
      <p:sp>
        <p:nvSpPr>
          <p:cNvPr id="525" name="Google Shape;525;p75"/>
          <p:cNvSpPr txBox="1"/>
          <p:nvPr/>
        </p:nvSpPr>
        <p:spPr>
          <a:xfrm>
            <a:off x="2229600" y="4635400"/>
            <a:ext cx="1195500" cy="41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libri"/>
                <a:ea typeface="Calibri"/>
                <a:cs typeface="Calibri"/>
                <a:sym typeface="Calibri"/>
              </a:rPr>
              <a:t>Base</a:t>
            </a:r>
            <a:endParaRPr>
              <a:latin typeface="Calibri"/>
              <a:ea typeface="Calibri"/>
              <a:cs typeface="Calibri"/>
              <a:sym typeface="Calibri"/>
            </a:endParaRPr>
          </a:p>
        </p:txBody>
      </p:sp>
      <p:sp>
        <p:nvSpPr>
          <p:cNvPr id="526" name="Google Shape;526;p75"/>
          <p:cNvSpPr txBox="1"/>
          <p:nvPr/>
        </p:nvSpPr>
        <p:spPr>
          <a:xfrm>
            <a:off x="4046538" y="2431100"/>
            <a:ext cx="1195500" cy="41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libri"/>
                <a:ea typeface="Calibri"/>
                <a:cs typeface="Calibri"/>
                <a:sym typeface="Calibri"/>
              </a:rPr>
              <a:t>Clamp</a:t>
            </a:r>
            <a:endParaRPr>
              <a:latin typeface="Calibri"/>
              <a:ea typeface="Calibri"/>
              <a:cs typeface="Calibri"/>
              <a:sym typeface="Calibri"/>
            </a:endParaRPr>
          </a:p>
        </p:txBody>
      </p:sp>
      <p:sp>
        <p:nvSpPr>
          <p:cNvPr id="527" name="Google Shape;527;p75"/>
          <p:cNvSpPr txBox="1"/>
          <p:nvPr/>
        </p:nvSpPr>
        <p:spPr>
          <a:xfrm>
            <a:off x="6264763" y="2431100"/>
            <a:ext cx="1195500" cy="41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libri"/>
                <a:ea typeface="Calibri"/>
                <a:cs typeface="Calibri"/>
                <a:sym typeface="Calibri"/>
              </a:rPr>
              <a:t>Fastener</a:t>
            </a:r>
            <a:endParaRPr>
              <a:latin typeface="Calibri"/>
              <a:ea typeface="Calibri"/>
              <a:cs typeface="Calibri"/>
              <a:sym typeface="Calibri"/>
            </a:endParaRPr>
          </a:p>
        </p:txBody>
      </p:sp>
      <p:sp>
        <p:nvSpPr>
          <p:cNvPr id="528" name="Google Shape;528;p75"/>
          <p:cNvSpPr txBox="1"/>
          <p:nvPr/>
        </p:nvSpPr>
        <p:spPr>
          <a:xfrm>
            <a:off x="6264763" y="4297950"/>
            <a:ext cx="1195500" cy="41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libri"/>
                <a:ea typeface="Calibri"/>
                <a:cs typeface="Calibri"/>
                <a:sym typeface="Calibri"/>
              </a:rPr>
              <a:t>Shaft Coupler</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Exploded Assembly</a:t>
            </a:r>
            <a:endParaRPr/>
          </a:p>
        </p:txBody>
      </p:sp>
      <p:pic>
        <p:nvPicPr>
          <p:cNvPr id="534" name="Google Shape;534;p76"/>
          <p:cNvPicPr preferRelativeResize="0"/>
          <p:nvPr/>
        </p:nvPicPr>
        <p:blipFill>
          <a:blip r:embed="rId3">
            <a:alphaModFix/>
          </a:blip>
          <a:stretch>
            <a:fillRect/>
          </a:stretch>
        </p:blipFill>
        <p:spPr>
          <a:xfrm>
            <a:off x="584350" y="1667625"/>
            <a:ext cx="7826076" cy="2893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7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Controlling the turntable </a:t>
            </a:r>
            <a:endParaRPr b="0"/>
          </a:p>
        </p:txBody>
      </p:sp>
      <p:sp>
        <p:nvSpPr>
          <p:cNvPr id="540" name="Google Shape;540;p7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The turntable would be controlled using a NEMA 17 stepper motor</a:t>
            </a:r>
            <a:endParaRPr sz="1600"/>
          </a:p>
          <a:p>
            <a:pPr marL="457200" lvl="0" indent="-330200" algn="l" rtl="0">
              <a:spcBef>
                <a:spcPts val="0"/>
              </a:spcBef>
              <a:spcAft>
                <a:spcPts val="0"/>
              </a:spcAft>
              <a:buSzPts val="1600"/>
              <a:buChar char="●"/>
            </a:pPr>
            <a:r>
              <a:rPr lang="en" sz="1600"/>
              <a:t>The motor will be interfaced with a microcontroller(Nano) and driven using a DRV 8825 stepper motor driver</a:t>
            </a:r>
            <a:endParaRPr sz="1600"/>
          </a:p>
        </p:txBody>
      </p:sp>
      <p:pic>
        <p:nvPicPr>
          <p:cNvPr id="541" name="Google Shape;541;p77"/>
          <p:cNvPicPr preferRelativeResize="0"/>
          <p:nvPr/>
        </p:nvPicPr>
        <p:blipFill>
          <a:blip r:embed="rId3">
            <a:alphaModFix/>
          </a:blip>
          <a:stretch>
            <a:fillRect/>
          </a:stretch>
        </p:blipFill>
        <p:spPr>
          <a:xfrm>
            <a:off x="6762750" y="3393275"/>
            <a:ext cx="1488275" cy="1488275"/>
          </a:xfrm>
          <a:prstGeom prst="rect">
            <a:avLst/>
          </a:prstGeom>
          <a:noFill/>
          <a:ln>
            <a:noFill/>
          </a:ln>
        </p:spPr>
      </p:pic>
      <p:pic>
        <p:nvPicPr>
          <p:cNvPr id="542" name="Google Shape;542;p77"/>
          <p:cNvPicPr preferRelativeResize="0"/>
          <p:nvPr/>
        </p:nvPicPr>
        <p:blipFill>
          <a:blip r:embed="rId4">
            <a:alphaModFix/>
          </a:blip>
          <a:stretch>
            <a:fillRect/>
          </a:stretch>
        </p:blipFill>
        <p:spPr>
          <a:xfrm>
            <a:off x="729450" y="3393275"/>
            <a:ext cx="2262580" cy="1488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13"/>
        <p:cNvGrpSpPr/>
        <p:nvPr/>
      </p:nvGrpSpPr>
      <p:grpSpPr>
        <a:xfrm>
          <a:off x="0" y="0"/>
          <a:ext cx="0" cy="0"/>
          <a:chOff x="0" y="0"/>
          <a:chExt cx="0" cy="0"/>
        </a:xfrm>
      </p:grpSpPr>
      <p:pic>
        <p:nvPicPr>
          <p:cNvPr id="314" name="Google Shape;314;p51" descr="Photogrammetry, 3D Scanning With A Photo Camera - Bitfab"/>
          <p:cNvPicPr preferRelativeResize="0"/>
          <p:nvPr/>
        </p:nvPicPr>
        <p:blipFill>
          <a:blip r:embed="rId3">
            <a:alphaModFix/>
          </a:blip>
          <a:stretch>
            <a:fillRect/>
          </a:stretch>
        </p:blipFill>
        <p:spPr>
          <a:xfrm>
            <a:off x="5135725" y="2739050"/>
            <a:ext cx="3530747" cy="1989075"/>
          </a:xfrm>
          <a:prstGeom prst="rect">
            <a:avLst/>
          </a:prstGeom>
          <a:noFill/>
          <a:ln>
            <a:noFill/>
          </a:ln>
          <a:effectLst>
            <a:outerShdw blurRad="57150" dist="19050" dir="5400000" algn="bl" rotWithShape="0">
              <a:srgbClr val="000000">
                <a:alpha val="50000"/>
              </a:srgbClr>
            </a:outerShdw>
          </a:effectLst>
        </p:spPr>
      </p:pic>
      <p:cxnSp>
        <p:nvCxnSpPr>
          <p:cNvPr id="315" name="Google Shape;315;p51"/>
          <p:cNvCxnSpPr/>
          <p:nvPr/>
        </p:nvCxnSpPr>
        <p:spPr>
          <a:xfrm rot="10800000">
            <a:off x="1360725" y="1265425"/>
            <a:ext cx="662100" cy="0"/>
          </a:xfrm>
          <a:prstGeom prst="straightConnector1">
            <a:avLst/>
          </a:prstGeom>
          <a:noFill/>
          <a:ln w="9525" cap="flat" cmpd="sng">
            <a:solidFill>
              <a:schemeClr val="dk2"/>
            </a:solidFill>
            <a:prstDash val="solid"/>
            <a:round/>
            <a:headEnd type="none" w="med" len="med"/>
            <a:tailEnd type="triangle" w="med" len="med"/>
          </a:ln>
          <a:effectLst>
            <a:outerShdw blurRad="57150" dist="19050" dir="5400000" algn="bl" rotWithShape="0">
              <a:srgbClr val="000000">
                <a:alpha val="50000"/>
              </a:srgbClr>
            </a:outerShdw>
          </a:effectLst>
        </p:spPr>
      </p:cxnSp>
      <p:cxnSp>
        <p:nvCxnSpPr>
          <p:cNvPr id="316" name="Google Shape;316;p51"/>
          <p:cNvCxnSpPr>
            <a:stCxn id="317" idx="0"/>
            <a:endCxn id="318" idx="2"/>
          </p:cNvCxnSpPr>
          <p:nvPr/>
        </p:nvCxnSpPr>
        <p:spPr>
          <a:xfrm rot="10800000">
            <a:off x="4078500" y="701175"/>
            <a:ext cx="0" cy="192900"/>
          </a:xfrm>
          <a:prstGeom prst="straightConnector1">
            <a:avLst/>
          </a:prstGeom>
          <a:noFill/>
          <a:ln w="9525" cap="flat" cmpd="sng">
            <a:solidFill>
              <a:schemeClr val="dk2"/>
            </a:solidFill>
            <a:prstDash val="solid"/>
            <a:round/>
            <a:headEnd type="none" w="med" len="med"/>
            <a:tailEnd type="triangle" w="med" len="med"/>
          </a:ln>
          <a:effectLst>
            <a:outerShdw blurRad="57150" dist="19050" dir="5400000" algn="bl" rotWithShape="0">
              <a:srgbClr val="000000">
                <a:alpha val="50000"/>
              </a:srgbClr>
            </a:outerShdw>
          </a:effectLst>
        </p:spPr>
      </p:cxnSp>
      <p:cxnSp>
        <p:nvCxnSpPr>
          <p:cNvPr id="319" name="Google Shape;319;p51"/>
          <p:cNvCxnSpPr/>
          <p:nvPr/>
        </p:nvCxnSpPr>
        <p:spPr>
          <a:xfrm>
            <a:off x="6134175" y="1265425"/>
            <a:ext cx="701400" cy="0"/>
          </a:xfrm>
          <a:prstGeom prst="straightConnector1">
            <a:avLst/>
          </a:prstGeom>
          <a:noFill/>
          <a:ln w="9525" cap="flat" cmpd="sng">
            <a:solidFill>
              <a:schemeClr val="dk2"/>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320" name="Google Shape;320;p51"/>
          <p:cNvSpPr txBox="1"/>
          <p:nvPr/>
        </p:nvSpPr>
        <p:spPr>
          <a:xfrm>
            <a:off x="248400" y="961850"/>
            <a:ext cx="1379700" cy="496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Calibri"/>
                <a:ea typeface="Calibri"/>
                <a:cs typeface="Calibri"/>
                <a:sym typeface="Calibri"/>
              </a:rPr>
              <a:t>Light</a:t>
            </a:r>
            <a:endParaRPr sz="2400">
              <a:latin typeface="Calibri"/>
              <a:ea typeface="Calibri"/>
              <a:cs typeface="Calibri"/>
              <a:sym typeface="Calibri"/>
            </a:endParaRPr>
          </a:p>
        </p:txBody>
      </p:sp>
      <p:sp>
        <p:nvSpPr>
          <p:cNvPr id="318" name="Google Shape;318;p51"/>
          <p:cNvSpPr txBox="1"/>
          <p:nvPr/>
        </p:nvSpPr>
        <p:spPr>
          <a:xfrm>
            <a:off x="3388650" y="204375"/>
            <a:ext cx="1379700" cy="496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Calibri"/>
                <a:ea typeface="Calibri"/>
                <a:cs typeface="Calibri"/>
                <a:sym typeface="Calibri"/>
              </a:rPr>
              <a:t>Drawing</a:t>
            </a:r>
            <a:endParaRPr sz="2400">
              <a:latin typeface="Calibri"/>
              <a:ea typeface="Calibri"/>
              <a:cs typeface="Calibri"/>
              <a:sym typeface="Calibri"/>
            </a:endParaRPr>
          </a:p>
        </p:txBody>
      </p:sp>
      <p:sp>
        <p:nvSpPr>
          <p:cNvPr id="321" name="Google Shape;321;p51"/>
          <p:cNvSpPr txBox="1"/>
          <p:nvPr/>
        </p:nvSpPr>
        <p:spPr>
          <a:xfrm>
            <a:off x="6382500" y="1017025"/>
            <a:ext cx="2467500" cy="496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2100">
                <a:latin typeface="Calibri"/>
                <a:ea typeface="Calibri"/>
                <a:cs typeface="Calibri"/>
                <a:sym typeface="Calibri"/>
              </a:rPr>
              <a:t>Measurement</a:t>
            </a:r>
            <a:endParaRPr sz="2100">
              <a:latin typeface="Calibri"/>
              <a:ea typeface="Calibri"/>
              <a:cs typeface="Calibri"/>
              <a:sym typeface="Calibri"/>
            </a:endParaRPr>
          </a:p>
        </p:txBody>
      </p:sp>
      <p:pic>
        <p:nvPicPr>
          <p:cNvPr id="322" name="Google Shape;322;p51" descr="Basics of Photogrammetry - GIS Resources"/>
          <p:cNvPicPr preferRelativeResize="0"/>
          <p:nvPr/>
        </p:nvPicPr>
        <p:blipFill rotWithShape="1">
          <a:blip r:embed="rId4">
            <a:alphaModFix/>
          </a:blip>
          <a:srcRect/>
          <a:stretch/>
        </p:blipFill>
        <p:spPr>
          <a:xfrm>
            <a:off x="554250" y="2739050"/>
            <a:ext cx="2392775" cy="1899025"/>
          </a:xfrm>
          <a:prstGeom prst="rect">
            <a:avLst/>
          </a:prstGeom>
          <a:noFill/>
          <a:ln>
            <a:noFill/>
          </a:ln>
          <a:effectLst>
            <a:outerShdw blurRad="57150" dist="19050" dir="5400000" algn="bl" rotWithShape="0">
              <a:srgbClr val="000000">
                <a:alpha val="50000"/>
              </a:srgbClr>
            </a:outerShdw>
          </a:effectLst>
        </p:spPr>
      </p:pic>
      <p:sp>
        <p:nvSpPr>
          <p:cNvPr id="323" name="Google Shape;323;p51"/>
          <p:cNvSpPr txBox="1"/>
          <p:nvPr/>
        </p:nvSpPr>
        <p:spPr>
          <a:xfrm rot="-546">
            <a:off x="806849" y="2275227"/>
            <a:ext cx="1887600" cy="39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0000FF"/>
                </a:solidFill>
                <a:latin typeface="Calibri"/>
                <a:ea typeface="Calibri"/>
                <a:cs typeface="Calibri"/>
                <a:sym typeface="Calibri"/>
              </a:rPr>
              <a:t>Aerial</a:t>
            </a:r>
            <a:endParaRPr sz="1800">
              <a:solidFill>
                <a:srgbClr val="0000FF"/>
              </a:solidFill>
              <a:latin typeface="Calibri"/>
              <a:ea typeface="Calibri"/>
              <a:cs typeface="Calibri"/>
              <a:sym typeface="Calibri"/>
            </a:endParaRPr>
          </a:p>
        </p:txBody>
      </p:sp>
      <p:sp>
        <p:nvSpPr>
          <p:cNvPr id="324" name="Google Shape;324;p51"/>
          <p:cNvSpPr txBox="1"/>
          <p:nvPr/>
        </p:nvSpPr>
        <p:spPr>
          <a:xfrm>
            <a:off x="5723045" y="2275078"/>
            <a:ext cx="1887300" cy="3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FF"/>
                </a:solidFill>
                <a:latin typeface="Calibri"/>
                <a:ea typeface="Calibri"/>
                <a:cs typeface="Calibri"/>
                <a:sym typeface="Calibri"/>
              </a:rPr>
              <a:t>Stereo(Close Range)</a:t>
            </a:r>
            <a:endParaRPr sz="1600">
              <a:solidFill>
                <a:srgbClr val="0000FF"/>
              </a:solidFill>
              <a:latin typeface="Calibri"/>
              <a:ea typeface="Calibri"/>
              <a:cs typeface="Calibri"/>
              <a:sym typeface="Calibri"/>
            </a:endParaRPr>
          </a:p>
        </p:txBody>
      </p:sp>
      <p:cxnSp>
        <p:nvCxnSpPr>
          <p:cNvPr id="325" name="Google Shape;325;p51"/>
          <p:cNvCxnSpPr>
            <a:stCxn id="323" idx="0"/>
            <a:endCxn id="317" idx="2"/>
          </p:cNvCxnSpPr>
          <p:nvPr/>
        </p:nvCxnSpPr>
        <p:spPr>
          <a:xfrm rot="10800000" flipH="1">
            <a:off x="1750649" y="1528827"/>
            <a:ext cx="2328000" cy="7464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51"/>
          <p:cNvCxnSpPr>
            <a:stCxn id="317" idx="2"/>
            <a:endCxn id="324" idx="0"/>
          </p:cNvCxnSpPr>
          <p:nvPr/>
        </p:nvCxnSpPr>
        <p:spPr>
          <a:xfrm>
            <a:off x="4078595" y="1528978"/>
            <a:ext cx="2588100" cy="746100"/>
          </a:xfrm>
          <a:prstGeom prst="straightConnector1">
            <a:avLst/>
          </a:prstGeom>
          <a:noFill/>
          <a:ln w="9525" cap="flat" cmpd="sng">
            <a:solidFill>
              <a:schemeClr val="dk2"/>
            </a:solidFill>
            <a:prstDash val="solid"/>
            <a:round/>
            <a:headEnd type="none" w="med" len="med"/>
            <a:tailEnd type="none" w="med" len="med"/>
          </a:ln>
        </p:spPr>
      </p:cxnSp>
      <p:sp>
        <p:nvSpPr>
          <p:cNvPr id="327" name="Google Shape;327;p51"/>
          <p:cNvSpPr/>
          <p:nvPr/>
        </p:nvSpPr>
        <p:spPr>
          <a:xfrm>
            <a:off x="2225837" y="1017025"/>
            <a:ext cx="3908333" cy="496799"/>
          </a:xfrm>
          <a:prstGeom prst="rect">
            <a:avLst/>
          </a:prstGeom>
        </p:spPr>
        <p:txBody>
          <a:bodyPr>
            <a:prstTxWarp prst="textPlain">
              <a:avLst/>
            </a:prstTxWarp>
          </a:bodyPr>
          <a:lstStyle/>
          <a:p>
            <a:pPr lvl="0" algn="ctr"/>
            <a:r>
              <a:rPr b="0" i="0">
                <a:ln w="9525" cap="flat" cmpd="sng">
                  <a:solidFill>
                    <a:srgbClr val="0000FF"/>
                  </a:solidFill>
                  <a:prstDash val="solid"/>
                  <a:round/>
                  <a:headEnd type="none" w="sm" len="sm"/>
                  <a:tailEnd type="none" w="sm" len="sm"/>
                </a:ln>
                <a:solidFill>
                  <a:srgbClr val="4A86E8"/>
                </a:solidFill>
                <a:latin typeface="Arial"/>
              </a:rPr>
              <a:t>Photo-gram-metry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8"/>
          <p:cNvSpPr txBox="1">
            <a:spLocks noGrp="1"/>
          </p:cNvSpPr>
          <p:nvPr>
            <p:ph type="ctrTitle"/>
          </p:nvPr>
        </p:nvSpPr>
        <p:spPr>
          <a:xfrm>
            <a:off x="727950" y="15260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700" b="0"/>
              <a:t>Testing 3D reconstruction on insects</a:t>
            </a:r>
            <a:endParaRPr sz="3700" b="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7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solidFill>
                  <a:schemeClr val="dk1"/>
                </a:solidFill>
              </a:rPr>
              <a:t>Dataset  </a:t>
            </a:r>
            <a:endParaRPr b="0">
              <a:solidFill>
                <a:schemeClr val="dk1"/>
              </a:solidFill>
            </a:endParaRPr>
          </a:p>
        </p:txBody>
      </p:sp>
      <p:sp>
        <p:nvSpPr>
          <p:cNvPr id="553" name="Google Shape;553;p79"/>
          <p:cNvSpPr txBox="1">
            <a:spLocks noGrp="1"/>
          </p:cNvSpPr>
          <p:nvPr>
            <p:ph type="body" idx="1"/>
          </p:nvPr>
        </p:nvSpPr>
        <p:spPr>
          <a:xfrm>
            <a:off x="729450" y="2078875"/>
            <a:ext cx="7688700" cy="1254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Over 90 images of a spider were collected on a regular phone, at various angles</a:t>
            </a:r>
            <a:endParaRPr sz="1600"/>
          </a:p>
          <a:p>
            <a:pPr marL="457200" lvl="0" indent="-330200" algn="l" rtl="0">
              <a:lnSpc>
                <a:spcPct val="150000"/>
              </a:lnSpc>
              <a:spcBef>
                <a:spcPts val="0"/>
              </a:spcBef>
              <a:spcAft>
                <a:spcPts val="0"/>
              </a:spcAft>
              <a:buSzPts val="1600"/>
              <a:buChar char="●"/>
            </a:pPr>
            <a:r>
              <a:rPr lang="en" sz="1600"/>
              <a:t>Larger dataset was chosen due to low resolution of the insects body</a:t>
            </a:r>
            <a:endParaRPr sz="1600"/>
          </a:p>
          <a:p>
            <a:pPr marL="457200" lvl="0" indent="-330200" algn="l" rtl="0">
              <a:lnSpc>
                <a:spcPct val="150000"/>
              </a:lnSpc>
              <a:spcBef>
                <a:spcPts val="0"/>
              </a:spcBef>
              <a:spcAft>
                <a:spcPts val="0"/>
              </a:spcAft>
              <a:buSzPts val="1600"/>
              <a:buChar char="●"/>
            </a:pPr>
            <a:r>
              <a:rPr lang="en" sz="1600"/>
              <a:t>Photos were taken manually due to reduction in resolution from taking a video</a:t>
            </a:r>
            <a:endParaRPr sz="1600"/>
          </a:p>
        </p:txBody>
      </p:sp>
      <p:pic>
        <p:nvPicPr>
          <p:cNvPr id="554" name="Google Shape;554;p79"/>
          <p:cNvPicPr preferRelativeResize="0"/>
          <p:nvPr/>
        </p:nvPicPr>
        <p:blipFill>
          <a:blip r:embed="rId3">
            <a:alphaModFix/>
          </a:blip>
          <a:stretch>
            <a:fillRect/>
          </a:stretch>
        </p:blipFill>
        <p:spPr>
          <a:xfrm>
            <a:off x="729450" y="3417125"/>
            <a:ext cx="2022431" cy="1516823"/>
          </a:xfrm>
          <a:prstGeom prst="rect">
            <a:avLst/>
          </a:prstGeom>
          <a:noFill/>
          <a:ln>
            <a:noFill/>
          </a:ln>
        </p:spPr>
      </p:pic>
      <p:pic>
        <p:nvPicPr>
          <p:cNvPr id="555" name="Google Shape;555;p79"/>
          <p:cNvPicPr preferRelativeResize="0"/>
          <p:nvPr/>
        </p:nvPicPr>
        <p:blipFill>
          <a:blip r:embed="rId4">
            <a:alphaModFix/>
          </a:blip>
          <a:stretch>
            <a:fillRect/>
          </a:stretch>
        </p:blipFill>
        <p:spPr>
          <a:xfrm>
            <a:off x="6275025" y="3417125"/>
            <a:ext cx="2143129" cy="160734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8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solidFill>
                  <a:schemeClr val="dk1"/>
                </a:solidFill>
              </a:rPr>
              <a:t>Results</a:t>
            </a:r>
            <a:endParaRPr b="0">
              <a:solidFill>
                <a:schemeClr val="dk1"/>
              </a:solidFill>
            </a:endParaRPr>
          </a:p>
        </p:txBody>
      </p:sp>
      <p:sp>
        <p:nvSpPr>
          <p:cNvPr id="561" name="Google Shape;561;p8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The output, even after manual configuration, wasn’t good due to low resolution of the insects body</a:t>
            </a:r>
            <a:endParaRPr sz="1600"/>
          </a:p>
          <a:p>
            <a:pPr marL="457200" lvl="0" indent="-330200" algn="l" rtl="0">
              <a:spcBef>
                <a:spcPts val="0"/>
              </a:spcBef>
              <a:spcAft>
                <a:spcPts val="0"/>
              </a:spcAft>
              <a:buSzPts val="1600"/>
              <a:buChar char="●"/>
            </a:pPr>
            <a:r>
              <a:rPr lang="en" sz="1600"/>
              <a:t>There was also a lack of background landmarks for the software to use for feature matching</a:t>
            </a:r>
            <a:endParaRPr sz="1600"/>
          </a:p>
          <a:p>
            <a:pPr marL="457200" lvl="0" indent="-330200" algn="l" rtl="0">
              <a:spcBef>
                <a:spcPts val="0"/>
              </a:spcBef>
              <a:spcAft>
                <a:spcPts val="0"/>
              </a:spcAft>
              <a:buSzPts val="1600"/>
              <a:buChar char="●"/>
            </a:pPr>
            <a:r>
              <a:rPr lang="en" sz="1600"/>
              <a:t>The result was only a couple of points being generated from the entire datasets, and a dense reconstruction failed due to less number of vertices</a:t>
            </a:r>
            <a:endParaRPr sz="1600"/>
          </a:p>
          <a:p>
            <a:pPr marL="457200" lvl="0" indent="-330200" algn="l" rtl="0">
              <a:spcBef>
                <a:spcPts val="0"/>
              </a:spcBef>
              <a:spcAft>
                <a:spcPts val="0"/>
              </a:spcAft>
              <a:buSzPts val="1600"/>
              <a:buChar char="●"/>
            </a:pPr>
            <a:r>
              <a:rPr lang="en" sz="1600"/>
              <a:t>For better results, one would need access to a high detail camera, which we didn’t have access too</a:t>
            </a: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solidFill>
                  <a:schemeClr val="dk1"/>
                </a:solidFill>
              </a:rPr>
              <a:t>Microscope Stage</a:t>
            </a:r>
            <a:endParaRPr b="0">
              <a:solidFill>
                <a:schemeClr val="dk1"/>
              </a:solidFill>
            </a:endParaRPr>
          </a:p>
          <a:p>
            <a:pPr marL="0" lvl="0" indent="0" algn="l" rtl="0">
              <a:spcBef>
                <a:spcPts val="0"/>
              </a:spcBef>
              <a:spcAft>
                <a:spcPts val="0"/>
              </a:spcAft>
              <a:buNone/>
            </a:pPr>
            <a:endParaRPr sz="2200">
              <a:solidFill>
                <a:schemeClr val="dk1"/>
              </a:solidFill>
            </a:endParaRPr>
          </a:p>
        </p:txBody>
      </p:sp>
      <p:sp>
        <p:nvSpPr>
          <p:cNvPr id="567" name="Google Shape;567;p81"/>
          <p:cNvSpPr txBox="1"/>
          <p:nvPr/>
        </p:nvSpPr>
        <p:spPr>
          <a:xfrm>
            <a:off x="729450" y="2134175"/>
            <a:ext cx="3214800" cy="283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Calibri"/>
                <a:ea typeface="Calibri"/>
                <a:cs typeface="Calibri"/>
                <a:sym typeface="Calibri"/>
              </a:rPr>
              <a:t>Producing Digital Terrain Models of microscopic images</a:t>
            </a:r>
            <a:endParaRPr sz="1600">
              <a:latin typeface="Calibri"/>
              <a:ea typeface="Calibri"/>
              <a:cs typeface="Calibri"/>
              <a:sym typeface="Calibri"/>
            </a:endParaRPr>
          </a:p>
          <a:p>
            <a:pPr marL="457200" lvl="0" indent="0" algn="l" rtl="0">
              <a:spcBef>
                <a:spcPts val="0"/>
              </a:spcBef>
              <a:spcAft>
                <a:spcPts val="0"/>
              </a:spcAft>
              <a:buNone/>
            </a:pPr>
            <a:endParaRPr sz="1600">
              <a:latin typeface="Calibri"/>
              <a:ea typeface="Calibri"/>
              <a:cs typeface="Calibri"/>
              <a:sym typeface="Calibri"/>
            </a:endParaRPr>
          </a:p>
          <a:p>
            <a:pPr marL="0" lvl="0" indent="0" algn="l" rtl="0">
              <a:spcBef>
                <a:spcPts val="0"/>
              </a:spcBef>
              <a:spcAft>
                <a:spcPts val="0"/>
              </a:spcAft>
              <a:buNone/>
            </a:pPr>
            <a:r>
              <a:rPr lang="en" sz="1600">
                <a:latin typeface="Calibri"/>
                <a:ea typeface="Calibri"/>
                <a:cs typeface="Calibri"/>
                <a:sym typeface="Calibri"/>
              </a:rPr>
              <a:t>Tilt Stage :</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 5° Tip and Tilt</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 10° Rotation</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Micrometer Positioning</a:t>
            </a:r>
            <a:endParaRPr sz="1600">
              <a:latin typeface="Calibri"/>
              <a:ea typeface="Calibri"/>
              <a:cs typeface="Calibri"/>
              <a:sym typeface="Calibri"/>
            </a:endParaRPr>
          </a:p>
        </p:txBody>
      </p:sp>
      <p:pic>
        <p:nvPicPr>
          <p:cNvPr id="568" name="Google Shape;568;p81" descr="Tip, Tilt, and Rotation Stage"/>
          <p:cNvPicPr preferRelativeResize="0"/>
          <p:nvPr/>
        </p:nvPicPr>
        <p:blipFill>
          <a:blip r:embed="rId3">
            <a:alphaModFix/>
          </a:blip>
          <a:stretch>
            <a:fillRect/>
          </a:stretch>
        </p:blipFill>
        <p:spPr>
          <a:xfrm>
            <a:off x="3944250" y="2174300"/>
            <a:ext cx="5010151" cy="2027920"/>
          </a:xfrm>
          <a:prstGeom prst="rect">
            <a:avLst/>
          </a:prstGeom>
          <a:noFill/>
          <a:ln>
            <a:noFill/>
          </a:ln>
          <a:effectLst>
            <a:outerShdw blurRad="57150" dist="19050" dir="5400000" algn="bl" rotWithShape="0">
              <a:srgbClr val="000000">
                <a:alpha val="50000"/>
              </a:srgbClr>
            </a:outerShdw>
          </a:effectLst>
        </p:spPr>
      </p:pic>
      <p:sp>
        <p:nvSpPr>
          <p:cNvPr id="569" name="Google Shape;569;p81"/>
          <p:cNvSpPr txBox="1"/>
          <p:nvPr/>
        </p:nvSpPr>
        <p:spPr>
          <a:xfrm>
            <a:off x="5124675" y="4202225"/>
            <a:ext cx="2649300" cy="17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Verdana"/>
                <a:ea typeface="Verdana"/>
                <a:cs typeface="Verdana"/>
                <a:sym typeface="Verdana"/>
              </a:rPr>
              <a:t>TTR001</a:t>
            </a:r>
            <a:endParaRPr sz="1200">
              <a:latin typeface="Verdana"/>
              <a:ea typeface="Verdana"/>
              <a:cs typeface="Verdana"/>
              <a:sym typeface="Verdan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8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700"/>
              <a:t>WHAT NEXT?</a:t>
            </a:r>
            <a:endParaRPr sz="47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3"/>
          <p:cNvSpPr txBox="1">
            <a:spLocks noGrp="1"/>
          </p:cNvSpPr>
          <p:nvPr>
            <p:ph type="title"/>
          </p:nvPr>
        </p:nvSpPr>
        <p:spPr>
          <a:xfrm>
            <a:off x="727650" y="2497375"/>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Web Application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84"/>
          <p:cNvPicPr preferRelativeResize="0"/>
          <p:nvPr/>
        </p:nvPicPr>
        <p:blipFill>
          <a:blip r:embed="rId3">
            <a:alphaModFix/>
          </a:blip>
          <a:stretch>
            <a:fillRect/>
          </a:stretch>
        </p:blipFill>
        <p:spPr>
          <a:xfrm>
            <a:off x="188700" y="318463"/>
            <a:ext cx="8766576" cy="4506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5"/>
          <p:cNvSpPr txBox="1">
            <a:spLocks noGrp="1"/>
          </p:cNvSpPr>
          <p:nvPr>
            <p:ph type="title"/>
          </p:nvPr>
        </p:nvSpPr>
        <p:spPr>
          <a:xfrm>
            <a:off x="311700" y="209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Documentation</a:t>
            </a:r>
            <a:endParaRPr/>
          </a:p>
        </p:txBody>
      </p:sp>
      <p:sp>
        <p:nvSpPr>
          <p:cNvPr id="590" name="Google Shape;590;p85"/>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Link to our GitHub Repository</a:t>
            </a:r>
            <a:endParaRPr sz="1700"/>
          </a:p>
          <a:p>
            <a:pPr marL="0" lvl="0" indent="0" algn="l" rtl="0">
              <a:spcBef>
                <a:spcPts val="1600"/>
              </a:spcBef>
              <a:spcAft>
                <a:spcPts val="0"/>
              </a:spcAft>
              <a:buNone/>
            </a:pPr>
            <a:r>
              <a:rPr lang="en" sz="1400" u="sng">
                <a:solidFill>
                  <a:schemeClr val="hlink"/>
                </a:solidFill>
                <a:latin typeface="Arial"/>
                <a:ea typeface="Arial"/>
                <a:cs typeface="Arial"/>
                <a:sym typeface="Arial"/>
                <a:hlinkClick r:id="rId3"/>
              </a:rPr>
              <a:t>https://github.com/AbhishekKumar102K/Photogrammetry</a:t>
            </a:r>
            <a:endParaRPr sz="2000"/>
          </a:p>
          <a:p>
            <a:pPr marL="0" lvl="0" indent="0" algn="l" rtl="0">
              <a:spcBef>
                <a:spcPts val="1600"/>
              </a:spcBef>
              <a:spcAft>
                <a:spcPts val="1600"/>
              </a:spcAft>
              <a:buNone/>
            </a:pPr>
            <a:endParaRPr sz="1700"/>
          </a:p>
        </p:txBody>
      </p:sp>
      <p:pic>
        <p:nvPicPr>
          <p:cNvPr id="591" name="Google Shape;591;p85" descr="How to Set Up and Maintain a GitHub Repository - Coding in Simple ..."/>
          <p:cNvPicPr preferRelativeResize="0"/>
          <p:nvPr/>
        </p:nvPicPr>
        <p:blipFill>
          <a:blip r:embed="rId4">
            <a:alphaModFix/>
          </a:blip>
          <a:stretch>
            <a:fillRect/>
          </a:stretch>
        </p:blipFill>
        <p:spPr>
          <a:xfrm>
            <a:off x="6638450" y="667997"/>
            <a:ext cx="2193850" cy="1234050"/>
          </a:xfrm>
          <a:prstGeom prst="rect">
            <a:avLst/>
          </a:prstGeom>
          <a:noFill/>
          <a:ln>
            <a:noFill/>
          </a:ln>
        </p:spPr>
      </p:pic>
      <p:pic>
        <p:nvPicPr>
          <p:cNvPr id="592" name="Google Shape;592;p85"/>
          <p:cNvPicPr preferRelativeResize="0"/>
          <p:nvPr/>
        </p:nvPicPr>
        <p:blipFill rotWithShape="1">
          <a:blip r:embed="rId5">
            <a:alphaModFix/>
          </a:blip>
          <a:srcRect b="12342"/>
          <a:stretch/>
        </p:blipFill>
        <p:spPr>
          <a:xfrm>
            <a:off x="311700" y="1719075"/>
            <a:ext cx="6932551" cy="3104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7" name="Google Shape;597;p86"/>
          <p:cNvPicPr preferRelativeResize="0"/>
          <p:nvPr/>
        </p:nvPicPr>
        <p:blipFill>
          <a:blip r:embed="rId3">
            <a:alphaModFix/>
          </a:blip>
          <a:stretch>
            <a:fillRect/>
          </a:stretch>
        </p:blipFill>
        <p:spPr>
          <a:xfrm>
            <a:off x="0" y="0"/>
            <a:ext cx="9144000" cy="5065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2"/>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a:latin typeface="Comic Sans MS"/>
                <a:ea typeface="Comic Sans MS"/>
                <a:cs typeface="Comic Sans MS"/>
                <a:sym typeface="Comic Sans MS"/>
              </a:rPr>
              <a:t>How Does It Work?</a:t>
            </a:r>
            <a:endParaRPr sz="3800">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3"/>
          <p:cNvSpPr/>
          <p:nvPr/>
        </p:nvSpPr>
        <p:spPr>
          <a:xfrm>
            <a:off x="210625" y="467050"/>
            <a:ext cx="8457900" cy="5067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3"/>
          <p:cNvSpPr txBox="1">
            <a:spLocks noGrp="1"/>
          </p:cNvSpPr>
          <p:nvPr>
            <p:ph type="title"/>
          </p:nvPr>
        </p:nvSpPr>
        <p:spPr>
          <a:xfrm>
            <a:off x="209500" y="479800"/>
            <a:ext cx="7306200" cy="50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rgbClr val="000000"/>
                </a:solidFill>
                <a:highlight>
                  <a:srgbClr val="D9D9D9"/>
                </a:highlight>
                <a:latin typeface="Calibri"/>
                <a:ea typeface="Calibri"/>
                <a:cs typeface="Calibri"/>
                <a:sym typeface="Calibri"/>
              </a:rPr>
              <a:t>Step 1 - Feature Detection and Matching (SfM)</a:t>
            </a:r>
            <a:endParaRPr sz="2600">
              <a:solidFill>
                <a:srgbClr val="000000"/>
              </a:solidFill>
              <a:highlight>
                <a:srgbClr val="D9D9D9"/>
              </a:highlight>
              <a:latin typeface="Calibri"/>
              <a:ea typeface="Calibri"/>
              <a:cs typeface="Calibri"/>
              <a:sym typeface="Calibri"/>
            </a:endParaRPr>
          </a:p>
        </p:txBody>
      </p:sp>
      <p:pic>
        <p:nvPicPr>
          <p:cNvPr id="339" name="Google Shape;339;p53"/>
          <p:cNvPicPr preferRelativeResize="0"/>
          <p:nvPr/>
        </p:nvPicPr>
        <p:blipFill>
          <a:blip r:embed="rId3">
            <a:alphaModFix/>
          </a:blip>
          <a:stretch>
            <a:fillRect/>
          </a:stretch>
        </p:blipFill>
        <p:spPr>
          <a:xfrm>
            <a:off x="5856300" y="2265950"/>
            <a:ext cx="2704974" cy="2273950"/>
          </a:xfrm>
          <a:prstGeom prst="rect">
            <a:avLst/>
          </a:prstGeom>
          <a:noFill/>
          <a:ln>
            <a:noFill/>
          </a:ln>
          <a:effectLst>
            <a:outerShdw blurRad="200025" dist="19050" dir="5400000" algn="bl" rotWithShape="0">
              <a:srgbClr val="000000">
                <a:alpha val="50000"/>
              </a:srgbClr>
            </a:outerShdw>
          </a:effectLst>
        </p:spPr>
      </p:pic>
      <p:pic>
        <p:nvPicPr>
          <p:cNvPr id="340" name="Google Shape;340;p53" descr="CS 143 Project"/>
          <p:cNvPicPr preferRelativeResize="0"/>
          <p:nvPr/>
        </p:nvPicPr>
        <p:blipFill rotWithShape="1">
          <a:blip r:embed="rId4">
            <a:alphaModFix/>
          </a:blip>
          <a:srcRect l="7734" t="7125" r="54010" b="11626"/>
          <a:stretch/>
        </p:blipFill>
        <p:spPr>
          <a:xfrm>
            <a:off x="451175" y="2144625"/>
            <a:ext cx="1884950" cy="2516600"/>
          </a:xfrm>
          <a:prstGeom prst="rect">
            <a:avLst/>
          </a:prstGeom>
          <a:noFill/>
          <a:ln>
            <a:noFill/>
          </a:ln>
        </p:spPr>
      </p:pic>
      <p:sp>
        <p:nvSpPr>
          <p:cNvPr id="341" name="Google Shape;341;p53"/>
          <p:cNvSpPr/>
          <p:nvPr/>
        </p:nvSpPr>
        <p:spPr>
          <a:xfrm>
            <a:off x="4512300" y="3217525"/>
            <a:ext cx="1092900" cy="370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 name="Google Shape;342;p53" descr="CS 143 Project"/>
          <p:cNvPicPr preferRelativeResize="0"/>
          <p:nvPr/>
        </p:nvPicPr>
        <p:blipFill rotWithShape="1">
          <a:blip r:embed="rId4">
            <a:alphaModFix/>
          </a:blip>
          <a:srcRect l="58157" t="7125" r="3588" b="11626"/>
          <a:stretch/>
        </p:blipFill>
        <p:spPr>
          <a:xfrm>
            <a:off x="2376250" y="2144625"/>
            <a:ext cx="1884950" cy="2516600"/>
          </a:xfrm>
          <a:prstGeom prst="rect">
            <a:avLst/>
          </a:prstGeom>
          <a:noFill/>
          <a:ln>
            <a:noFill/>
          </a:ln>
        </p:spPr>
      </p:pic>
      <p:sp>
        <p:nvSpPr>
          <p:cNvPr id="343" name="Google Shape;343;p53"/>
          <p:cNvSpPr txBox="1"/>
          <p:nvPr/>
        </p:nvSpPr>
        <p:spPr>
          <a:xfrm>
            <a:off x="4064675" y="1239175"/>
            <a:ext cx="3358800" cy="4281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Calibri"/>
              <a:buChar char="●"/>
            </a:pPr>
            <a:r>
              <a:rPr lang="en" sz="2100">
                <a:latin typeface="Calibri"/>
                <a:ea typeface="Calibri"/>
                <a:cs typeface="Calibri"/>
                <a:sym typeface="Calibri"/>
              </a:rPr>
              <a:t>Structure from Motion</a:t>
            </a:r>
            <a:endParaRPr sz="2100">
              <a:latin typeface="Calibri"/>
              <a:ea typeface="Calibri"/>
              <a:cs typeface="Calibri"/>
              <a:sym typeface="Calibri"/>
            </a:endParaRPr>
          </a:p>
          <a:p>
            <a:pPr marL="0" lvl="0" indent="0" algn="ctr" rtl="0">
              <a:spcBef>
                <a:spcPts val="0"/>
              </a:spcBef>
              <a:spcAft>
                <a:spcPts val="0"/>
              </a:spcAft>
              <a:buNone/>
            </a:pPr>
            <a:endParaRPr sz="2100">
              <a:latin typeface="Calibri"/>
              <a:ea typeface="Calibri"/>
              <a:cs typeface="Calibri"/>
              <a:sym typeface="Calibri"/>
            </a:endParaRPr>
          </a:p>
        </p:txBody>
      </p:sp>
      <p:sp>
        <p:nvSpPr>
          <p:cNvPr id="344" name="Google Shape;344;p53"/>
          <p:cNvSpPr txBox="1"/>
          <p:nvPr/>
        </p:nvSpPr>
        <p:spPr>
          <a:xfrm>
            <a:off x="523350" y="1239175"/>
            <a:ext cx="3697800" cy="4281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Calibri"/>
              <a:buChar char="●"/>
            </a:pPr>
            <a:r>
              <a:rPr lang="en" sz="2100">
                <a:latin typeface="Calibri"/>
                <a:ea typeface="Calibri"/>
                <a:cs typeface="Calibri"/>
                <a:sym typeface="Calibri"/>
              </a:rPr>
              <a:t>Image Matching</a:t>
            </a:r>
            <a:endParaRPr sz="21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4"/>
          <p:cNvSpPr/>
          <p:nvPr/>
        </p:nvSpPr>
        <p:spPr>
          <a:xfrm>
            <a:off x="210625" y="467050"/>
            <a:ext cx="8457900" cy="5067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4"/>
          <p:cNvSpPr txBox="1">
            <a:spLocks noGrp="1"/>
          </p:cNvSpPr>
          <p:nvPr>
            <p:ph type="title"/>
          </p:nvPr>
        </p:nvSpPr>
        <p:spPr>
          <a:xfrm>
            <a:off x="209450" y="477000"/>
            <a:ext cx="6200400" cy="5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rgbClr val="000000"/>
                </a:solidFill>
                <a:highlight>
                  <a:srgbClr val="D9D9D9"/>
                </a:highlight>
                <a:latin typeface="Calibri"/>
                <a:ea typeface="Calibri"/>
                <a:cs typeface="Calibri"/>
                <a:sym typeface="Calibri"/>
              </a:rPr>
              <a:t>Step 2 - Point Cloud Densification</a:t>
            </a:r>
            <a:endParaRPr sz="2600">
              <a:solidFill>
                <a:srgbClr val="000000"/>
              </a:solidFill>
              <a:highlight>
                <a:srgbClr val="D9D9D9"/>
              </a:highlight>
              <a:latin typeface="Calibri"/>
              <a:ea typeface="Calibri"/>
              <a:cs typeface="Calibri"/>
              <a:sym typeface="Calibri"/>
            </a:endParaRPr>
          </a:p>
        </p:txBody>
      </p:sp>
      <p:pic>
        <p:nvPicPr>
          <p:cNvPr id="351" name="Google Shape;351;p54"/>
          <p:cNvPicPr preferRelativeResize="0"/>
          <p:nvPr/>
        </p:nvPicPr>
        <p:blipFill>
          <a:blip r:embed="rId3">
            <a:alphaModFix/>
          </a:blip>
          <a:stretch>
            <a:fillRect/>
          </a:stretch>
        </p:blipFill>
        <p:spPr>
          <a:xfrm>
            <a:off x="4702350" y="1570875"/>
            <a:ext cx="3431100" cy="2884375"/>
          </a:xfrm>
          <a:prstGeom prst="rect">
            <a:avLst/>
          </a:prstGeom>
          <a:noFill/>
          <a:ln>
            <a:noFill/>
          </a:ln>
          <a:effectLst>
            <a:outerShdw blurRad="200025" dist="19050" dir="5400000" algn="bl" rotWithShape="0">
              <a:srgbClr val="000000">
                <a:alpha val="92000"/>
              </a:srgbClr>
            </a:outerShdw>
          </a:effectLst>
        </p:spPr>
      </p:pic>
      <p:sp>
        <p:nvSpPr>
          <p:cNvPr id="352" name="Google Shape;352;p54"/>
          <p:cNvSpPr txBox="1"/>
          <p:nvPr/>
        </p:nvSpPr>
        <p:spPr>
          <a:xfrm>
            <a:off x="691825" y="1674400"/>
            <a:ext cx="3431100" cy="1012500"/>
          </a:xfrm>
          <a:prstGeom prst="rect">
            <a:avLst/>
          </a:prstGeom>
          <a:noFill/>
          <a:ln>
            <a:noFill/>
          </a:ln>
        </p:spPr>
        <p:txBody>
          <a:bodyPr spcFirstLastPara="1" wrap="square" lIns="91425" tIns="91425" rIns="91425" bIns="91425" anchor="t" anchorCtr="0">
            <a:noAutofit/>
          </a:bodyPr>
          <a:lstStyle/>
          <a:p>
            <a:pPr marL="457200" lvl="0" indent="-349250" algn="l" rtl="0">
              <a:lnSpc>
                <a:spcPct val="200000"/>
              </a:lnSpc>
              <a:spcBef>
                <a:spcPts val="0"/>
              </a:spcBef>
              <a:spcAft>
                <a:spcPts val="0"/>
              </a:spcAft>
              <a:buSzPts val="1900"/>
              <a:buFont typeface="Calibri"/>
              <a:buChar char="➔"/>
            </a:pPr>
            <a:r>
              <a:rPr lang="en" sz="1900">
                <a:latin typeface="Calibri"/>
                <a:ea typeface="Calibri"/>
                <a:cs typeface="Calibri"/>
                <a:sym typeface="Calibri"/>
              </a:rPr>
              <a:t>Increases number of points</a:t>
            </a:r>
            <a:endParaRPr sz="1900">
              <a:latin typeface="Calibri"/>
              <a:ea typeface="Calibri"/>
              <a:cs typeface="Calibri"/>
              <a:sym typeface="Calibri"/>
            </a:endParaRPr>
          </a:p>
          <a:p>
            <a:pPr marL="457200" lvl="0" indent="-349250" algn="l" rtl="0">
              <a:lnSpc>
                <a:spcPct val="200000"/>
              </a:lnSpc>
              <a:spcBef>
                <a:spcPts val="0"/>
              </a:spcBef>
              <a:spcAft>
                <a:spcPts val="0"/>
              </a:spcAft>
              <a:buSzPts val="1900"/>
              <a:buFont typeface="Calibri"/>
              <a:buChar char="➔"/>
            </a:pPr>
            <a:r>
              <a:rPr lang="en" sz="1900">
                <a:latin typeface="Calibri"/>
                <a:ea typeface="Calibri"/>
                <a:cs typeface="Calibri"/>
                <a:sym typeface="Calibri"/>
              </a:rPr>
              <a:t>Gives clarity and detail</a:t>
            </a:r>
            <a:endParaRPr sz="1900">
              <a:latin typeface="Calibri"/>
              <a:ea typeface="Calibri"/>
              <a:cs typeface="Calibri"/>
              <a:sym typeface="Calibri"/>
            </a:endParaRPr>
          </a:p>
          <a:p>
            <a:pPr marL="0" lvl="0" indent="0" algn="l" rtl="0">
              <a:lnSpc>
                <a:spcPct val="200000"/>
              </a:lnSpc>
              <a:spcBef>
                <a:spcPts val="0"/>
              </a:spcBef>
              <a:spcAft>
                <a:spcPts val="0"/>
              </a:spcAft>
              <a:buNone/>
            </a:pPr>
            <a:endParaRPr sz="1900">
              <a:latin typeface="Calibri"/>
              <a:ea typeface="Calibri"/>
              <a:cs typeface="Calibri"/>
              <a:sym typeface="Calibri"/>
            </a:endParaRPr>
          </a:p>
        </p:txBody>
      </p:sp>
      <p:sp>
        <p:nvSpPr>
          <p:cNvPr id="353" name="Google Shape;353;p54"/>
          <p:cNvSpPr txBox="1"/>
          <p:nvPr/>
        </p:nvSpPr>
        <p:spPr>
          <a:xfrm>
            <a:off x="210625" y="1233225"/>
            <a:ext cx="1383600" cy="50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lt1"/>
                </a:solidFill>
                <a:latin typeface="Calibri"/>
                <a:ea typeface="Calibri"/>
                <a:cs typeface="Calibri"/>
                <a:sym typeface="Calibri"/>
              </a:rPr>
              <a:t>Outcome</a:t>
            </a:r>
            <a:endParaRPr sz="2300">
              <a:solidFill>
                <a:schemeClr val="lt1"/>
              </a:solidFill>
              <a:latin typeface="Calibri"/>
              <a:ea typeface="Calibri"/>
              <a:cs typeface="Calibri"/>
              <a:sym typeface="Calibri"/>
            </a:endParaRPr>
          </a:p>
        </p:txBody>
      </p:sp>
      <p:sp>
        <p:nvSpPr>
          <p:cNvPr id="354" name="Google Shape;354;p54"/>
          <p:cNvSpPr txBox="1"/>
          <p:nvPr/>
        </p:nvSpPr>
        <p:spPr>
          <a:xfrm>
            <a:off x="210625" y="2889575"/>
            <a:ext cx="1383600" cy="50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lt1"/>
                </a:solidFill>
                <a:latin typeface="Calibri"/>
                <a:ea typeface="Calibri"/>
                <a:cs typeface="Calibri"/>
                <a:sym typeface="Calibri"/>
              </a:rPr>
              <a:t>How? </a:t>
            </a:r>
            <a:endParaRPr sz="2300">
              <a:solidFill>
                <a:schemeClr val="lt1"/>
              </a:solidFill>
              <a:latin typeface="Calibri"/>
              <a:ea typeface="Calibri"/>
              <a:cs typeface="Calibri"/>
              <a:sym typeface="Calibri"/>
            </a:endParaRPr>
          </a:p>
        </p:txBody>
      </p:sp>
      <p:pic>
        <p:nvPicPr>
          <p:cNvPr id="355" name="Google Shape;355;p54" descr="Epipolar geometry - Wikiwand"/>
          <p:cNvPicPr preferRelativeResize="0"/>
          <p:nvPr/>
        </p:nvPicPr>
        <p:blipFill>
          <a:blip r:embed="rId4">
            <a:alphaModFix/>
          </a:blip>
          <a:stretch>
            <a:fillRect/>
          </a:stretch>
        </p:blipFill>
        <p:spPr>
          <a:xfrm>
            <a:off x="1263150" y="3046550"/>
            <a:ext cx="2448900" cy="1638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5"/>
          <p:cNvSpPr/>
          <p:nvPr/>
        </p:nvSpPr>
        <p:spPr>
          <a:xfrm>
            <a:off x="210625" y="467050"/>
            <a:ext cx="8457900" cy="5067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5"/>
          <p:cNvSpPr txBox="1">
            <a:spLocks noGrp="1"/>
          </p:cNvSpPr>
          <p:nvPr>
            <p:ph type="title"/>
          </p:nvPr>
        </p:nvSpPr>
        <p:spPr>
          <a:xfrm>
            <a:off x="210625" y="467050"/>
            <a:ext cx="6641100" cy="50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rgbClr val="000000"/>
                </a:solidFill>
                <a:highlight>
                  <a:srgbClr val="D9D9D9"/>
                </a:highlight>
                <a:latin typeface="Calibri"/>
                <a:ea typeface="Calibri"/>
                <a:cs typeface="Calibri"/>
                <a:sym typeface="Calibri"/>
              </a:rPr>
              <a:t>Step 3 - Mesh Reconstruction and Refinement</a:t>
            </a:r>
            <a:endParaRPr sz="2600">
              <a:solidFill>
                <a:srgbClr val="000000"/>
              </a:solidFill>
              <a:highlight>
                <a:srgbClr val="D9D9D9"/>
              </a:highlight>
              <a:latin typeface="Calibri"/>
              <a:ea typeface="Calibri"/>
              <a:cs typeface="Calibri"/>
              <a:sym typeface="Calibri"/>
            </a:endParaRPr>
          </a:p>
        </p:txBody>
      </p:sp>
      <p:pic>
        <p:nvPicPr>
          <p:cNvPr id="362" name="Google Shape;362;p55"/>
          <p:cNvPicPr preferRelativeResize="0"/>
          <p:nvPr/>
        </p:nvPicPr>
        <p:blipFill>
          <a:blip r:embed="rId3">
            <a:alphaModFix/>
          </a:blip>
          <a:stretch>
            <a:fillRect/>
          </a:stretch>
        </p:blipFill>
        <p:spPr>
          <a:xfrm>
            <a:off x="5354200" y="1549900"/>
            <a:ext cx="3015150" cy="2615695"/>
          </a:xfrm>
          <a:prstGeom prst="rect">
            <a:avLst/>
          </a:prstGeom>
          <a:noFill/>
          <a:ln>
            <a:noFill/>
          </a:ln>
        </p:spPr>
      </p:pic>
      <p:sp>
        <p:nvSpPr>
          <p:cNvPr id="363" name="Google Shape;363;p55"/>
          <p:cNvSpPr txBox="1"/>
          <p:nvPr/>
        </p:nvSpPr>
        <p:spPr>
          <a:xfrm>
            <a:off x="691825" y="1674400"/>
            <a:ext cx="4140900" cy="897300"/>
          </a:xfrm>
          <a:prstGeom prst="rect">
            <a:avLst/>
          </a:prstGeom>
          <a:noFill/>
          <a:ln>
            <a:noFill/>
          </a:ln>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SzPts val="1900"/>
              <a:buFont typeface="Calibri"/>
              <a:buChar char="➔"/>
            </a:pPr>
            <a:r>
              <a:rPr lang="en" sz="1900">
                <a:latin typeface="Calibri"/>
                <a:ea typeface="Calibri"/>
                <a:cs typeface="Calibri"/>
                <a:sym typeface="Calibri"/>
              </a:rPr>
              <a:t>Any three points define a plane</a:t>
            </a:r>
            <a:endParaRPr sz="1900">
              <a:latin typeface="Calibri"/>
              <a:ea typeface="Calibri"/>
              <a:cs typeface="Calibri"/>
              <a:sym typeface="Calibri"/>
            </a:endParaRPr>
          </a:p>
          <a:p>
            <a:pPr marL="457200" lvl="0" indent="-349250" algn="l" rtl="0">
              <a:lnSpc>
                <a:spcPct val="200000"/>
              </a:lnSpc>
              <a:spcBef>
                <a:spcPts val="0"/>
              </a:spcBef>
              <a:spcAft>
                <a:spcPts val="0"/>
              </a:spcAft>
              <a:buSzPts val="1900"/>
              <a:buFont typeface="Calibri"/>
              <a:buChar char="➔"/>
            </a:pPr>
            <a:r>
              <a:rPr lang="en" sz="1900">
                <a:latin typeface="Calibri"/>
                <a:ea typeface="Calibri"/>
                <a:cs typeface="Calibri"/>
                <a:sym typeface="Calibri"/>
              </a:rPr>
              <a:t>Group of planes defines a surface</a:t>
            </a:r>
            <a:endParaRPr sz="1900">
              <a:latin typeface="Calibri"/>
              <a:ea typeface="Calibri"/>
              <a:cs typeface="Calibri"/>
              <a:sym typeface="Calibri"/>
            </a:endParaRPr>
          </a:p>
          <a:p>
            <a:pPr marL="0" lvl="0" indent="0" algn="l" rtl="0">
              <a:lnSpc>
                <a:spcPct val="200000"/>
              </a:lnSpc>
              <a:spcBef>
                <a:spcPts val="0"/>
              </a:spcBef>
              <a:spcAft>
                <a:spcPts val="0"/>
              </a:spcAft>
              <a:buNone/>
            </a:pPr>
            <a:endParaRPr sz="1900">
              <a:latin typeface="Calibri"/>
              <a:ea typeface="Calibri"/>
              <a:cs typeface="Calibri"/>
              <a:sym typeface="Calibri"/>
            </a:endParaRPr>
          </a:p>
        </p:txBody>
      </p:sp>
      <p:sp>
        <p:nvSpPr>
          <p:cNvPr id="364" name="Google Shape;364;p55"/>
          <p:cNvSpPr txBox="1"/>
          <p:nvPr/>
        </p:nvSpPr>
        <p:spPr>
          <a:xfrm>
            <a:off x="210625" y="1233225"/>
            <a:ext cx="2095500" cy="50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lt1"/>
                </a:solidFill>
                <a:latin typeface="Calibri"/>
                <a:ea typeface="Calibri"/>
                <a:cs typeface="Calibri"/>
                <a:sym typeface="Calibri"/>
              </a:rPr>
              <a:t>Reconstruction</a:t>
            </a:r>
            <a:endParaRPr sz="2300">
              <a:solidFill>
                <a:schemeClr val="lt1"/>
              </a:solidFill>
              <a:latin typeface="Calibri"/>
              <a:ea typeface="Calibri"/>
              <a:cs typeface="Calibri"/>
              <a:sym typeface="Calibri"/>
            </a:endParaRPr>
          </a:p>
        </p:txBody>
      </p:sp>
      <p:sp>
        <p:nvSpPr>
          <p:cNvPr id="365" name="Google Shape;365;p55"/>
          <p:cNvSpPr txBox="1"/>
          <p:nvPr/>
        </p:nvSpPr>
        <p:spPr>
          <a:xfrm>
            <a:off x="210625" y="2889575"/>
            <a:ext cx="1884900" cy="50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lt1"/>
                </a:solidFill>
                <a:latin typeface="Calibri"/>
                <a:ea typeface="Calibri"/>
                <a:cs typeface="Calibri"/>
                <a:sym typeface="Calibri"/>
              </a:rPr>
              <a:t>Refinement</a:t>
            </a:r>
            <a:endParaRPr sz="2300">
              <a:solidFill>
                <a:schemeClr val="lt1"/>
              </a:solidFill>
              <a:latin typeface="Calibri"/>
              <a:ea typeface="Calibri"/>
              <a:cs typeface="Calibri"/>
              <a:sym typeface="Calibri"/>
            </a:endParaRPr>
          </a:p>
        </p:txBody>
      </p:sp>
      <p:sp>
        <p:nvSpPr>
          <p:cNvPr id="366" name="Google Shape;366;p55"/>
          <p:cNvSpPr txBox="1"/>
          <p:nvPr/>
        </p:nvSpPr>
        <p:spPr>
          <a:xfrm>
            <a:off x="691825" y="3469100"/>
            <a:ext cx="4562100" cy="897300"/>
          </a:xfrm>
          <a:prstGeom prst="rect">
            <a:avLst/>
          </a:prstGeom>
          <a:noFill/>
          <a:ln>
            <a:noFill/>
          </a:ln>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SzPts val="1900"/>
              <a:buFont typeface="Calibri"/>
              <a:buChar char="➔"/>
            </a:pPr>
            <a:r>
              <a:rPr lang="en" sz="1900">
                <a:latin typeface="Calibri"/>
                <a:ea typeface="Calibri"/>
                <a:cs typeface="Calibri"/>
                <a:sym typeface="Calibri"/>
              </a:rPr>
              <a:t>Decimation of the mesh</a:t>
            </a:r>
            <a:endParaRPr sz="1900">
              <a:latin typeface="Calibri"/>
              <a:ea typeface="Calibri"/>
              <a:cs typeface="Calibri"/>
              <a:sym typeface="Calibri"/>
            </a:endParaRPr>
          </a:p>
          <a:p>
            <a:pPr marL="457200" lvl="0" indent="-349250" algn="l" rtl="0">
              <a:lnSpc>
                <a:spcPct val="200000"/>
              </a:lnSpc>
              <a:spcBef>
                <a:spcPts val="0"/>
              </a:spcBef>
              <a:spcAft>
                <a:spcPts val="0"/>
              </a:spcAft>
              <a:buSzPts val="1900"/>
              <a:buFont typeface="Calibri"/>
              <a:buChar char="➔"/>
            </a:pPr>
            <a:r>
              <a:rPr lang="en" sz="1900">
                <a:latin typeface="Calibri"/>
                <a:ea typeface="Calibri"/>
                <a:cs typeface="Calibri"/>
                <a:sym typeface="Calibri"/>
              </a:rPr>
              <a:t>Lower computation time for texturing</a:t>
            </a:r>
            <a:endParaRPr sz="1900">
              <a:latin typeface="Calibri"/>
              <a:ea typeface="Calibri"/>
              <a:cs typeface="Calibri"/>
              <a:sym typeface="Calibri"/>
            </a:endParaRPr>
          </a:p>
          <a:p>
            <a:pPr marL="0" lvl="0" indent="0" algn="l" rtl="0">
              <a:lnSpc>
                <a:spcPct val="200000"/>
              </a:lnSpc>
              <a:spcBef>
                <a:spcPts val="0"/>
              </a:spcBef>
              <a:spcAft>
                <a:spcPts val="0"/>
              </a:spcAft>
              <a:buNone/>
            </a:pPr>
            <a:endParaRPr sz="19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6"/>
          <p:cNvSpPr txBox="1"/>
          <p:nvPr/>
        </p:nvSpPr>
        <p:spPr>
          <a:xfrm>
            <a:off x="1258175" y="3438450"/>
            <a:ext cx="2015400" cy="681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 sz="2300">
                <a:solidFill>
                  <a:schemeClr val="accent2"/>
                </a:solidFill>
                <a:latin typeface="Calibri"/>
                <a:ea typeface="Calibri"/>
                <a:cs typeface="Calibri"/>
                <a:sym typeface="Calibri"/>
              </a:rPr>
              <a:t>Coloured Mesh</a:t>
            </a:r>
            <a:endParaRPr sz="2300">
              <a:solidFill>
                <a:schemeClr val="accent2"/>
              </a:solidFill>
              <a:latin typeface="Calibri"/>
              <a:ea typeface="Calibri"/>
              <a:cs typeface="Calibri"/>
              <a:sym typeface="Calibri"/>
            </a:endParaRPr>
          </a:p>
        </p:txBody>
      </p:sp>
      <p:sp>
        <p:nvSpPr>
          <p:cNvPr id="372" name="Google Shape;372;p56"/>
          <p:cNvSpPr/>
          <p:nvPr/>
        </p:nvSpPr>
        <p:spPr>
          <a:xfrm>
            <a:off x="210625" y="467050"/>
            <a:ext cx="8457900" cy="506700"/>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6"/>
          <p:cNvSpPr txBox="1">
            <a:spLocks noGrp="1"/>
          </p:cNvSpPr>
          <p:nvPr>
            <p:ph type="title"/>
          </p:nvPr>
        </p:nvSpPr>
        <p:spPr>
          <a:xfrm>
            <a:off x="210625" y="467050"/>
            <a:ext cx="6641100" cy="50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rgbClr val="000000"/>
                </a:solidFill>
                <a:highlight>
                  <a:srgbClr val="D9D9D9"/>
                </a:highlight>
                <a:latin typeface="Calibri"/>
                <a:ea typeface="Calibri"/>
                <a:cs typeface="Calibri"/>
                <a:sym typeface="Calibri"/>
              </a:rPr>
              <a:t>Step 4 - Texture Application</a:t>
            </a:r>
            <a:endParaRPr sz="2600">
              <a:solidFill>
                <a:srgbClr val="000000"/>
              </a:solidFill>
              <a:highlight>
                <a:srgbClr val="D9D9D9"/>
              </a:highlight>
              <a:latin typeface="Calibri"/>
              <a:ea typeface="Calibri"/>
              <a:cs typeface="Calibri"/>
              <a:sym typeface="Calibri"/>
            </a:endParaRPr>
          </a:p>
        </p:txBody>
      </p:sp>
      <p:pic>
        <p:nvPicPr>
          <p:cNvPr id="374" name="Google Shape;374;p56"/>
          <p:cNvPicPr preferRelativeResize="0"/>
          <p:nvPr/>
        </p:nvPicPr>
        <p:blipFill>
          <a:blip r:embed="rId3">
            <a:alphaModFix/>
          </a:blip>
          <a:stretch>
            <a:fillRect/>
          </a:stretch>
        </p:blipFill>
        <p:spPr>
          <a:xfrm>
            <a:off x="4652200" y="1436050"/>
            <a:ext cx="3694550" cy="2924644"/>
          </a:xfrm>
          <a:prstGeom prst="rect">
            <a:avLst/>
          </a:prstGeom>
          <a:noFill/>
          <a:ln>
            <a:noFill/>
          </a:ln>
          <a:effectLst>
            <a:outerShdw blurRad="114300" dist="19050" dir="5400000" algn="bl" rotWithShape="0">
              <a:srgbClr val="000000">
                <a:alpha val="50000"/>
              </a:srgbClr>
            </a:outerShdw>
          </a:effectLst>
        </p:spPr>
      </p:pic>
      <p:sp>
        <p:nvSpPr>
          <p:cNvPr id="375" name="Google Shape;375;p56"/>
          <p:cNvSpPr txBox="1"/>
          <p:nvPr/>
        </p:nvSpPr>
        <p:spPr>
          <a:xfrm>
            <a:off x="1323425" y="1754050"/>
            <a:ext cx="1884900" cy="6816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 sz="2300">
                <a:latin typeface="Calibri"/>
                <a:ea typeface="Calibri"/>
                <a:cs typeface="Calibri"/>
                <a:sym typeface="Calibri"/>
              </a:rPr>
              <a:t>White Mesh</a:t>
            </a:r>
            <a:endParaRPr sz="2300">
              <a:latin typeface="Calibri"/>
              <a:ea typeface="Calibri"/>
              <a:cs typeface="Calibri"/>
              <a:sym typeface="Calibri"/>
            </a:endParaRPr>
          </a:p>
        </p:txBody>
      </p:sp>
      <p:sp>
        <p:nvSpPr>
          <p:cNvPr id="376" name="Google Shape;376;p56"/>
          <p:cNvSpPr/>
          <p:nvPr/>
        </p:nvSpPr>
        <p:spPr>
          <a:xfrm>
            <a:off x="2150525" y="2444625"/>
            <a:ext cx="230700" cy="907500"/>
          </a:xfrm>
          <a:prstGeom prst="down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6"/>
          <p:cNvSpPr txBox="1"/>
          <p:nvPr/>
        </p:nvSpPr>
        <p:spPr>
          <a:xfrm>
            <a:off x="2381225" y="2571750"/>
            <a:ext cx="511200" cy="30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.png file</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7"/>
          <p:cNvSpPr txBox="1">
            <a:spLocks noGrp="1"/>
          </p:cNvSpPr>
          <p:nvPr>
            <p:ph type="title"/>
          </p:nvPr>
        </p:nvSpPr>
        <p:spPr>
          <a:xfrm>
            <a:off x="630700" y="6128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Software/Libraries</a:t>
            </a:r>
            <a:endParaRPr/>
          </a:p>
        </p:txBody>
      </p:sp>
      <p:sp>
        <p:nvSpPr>
          <p:cNvPr id="383" name="Google Shape;383;p57"/>
          <p:cNvSpPr txBox="1">
            <a:spLocks noGrp="1"/>
          </p:cNvSpPr>
          <p:nvPr>
            <p:ph type="body" idx="1"/>
          </p:nvPr>
        </p:nvSpPr>
        <p:spPr>
          <a:xfrm>
            <a:off x="819150" y="1609725"/>
            <a:ext cx="7505700" cy="24480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a:t>openMVG and openMVS</a:t>
            </a:r>
            <a:endParaRPr sz="2100"/>
          </a:p>
          <a:p>
            <a:pPr marL="457200" lvl="0" indent="-361950" algn="l" rtl="0">
              <a:spcBef>
                <a:spcPts val="0"/>
              </a:spcBef>
              <a:spcAft>
                <a:spcPts val="0"/>
              </a:spcAft>
              <a:buSzPts val="2100"/>
              <a:buChar char="●"/>
            </a:pPr>
            <a:r>
              <a:rPr lang="en" sz="2100"/>
              <a:t>Meshroom</a:t>
            </a:r>
            <a:endParaRPr sz="2100"/>
          </a:p>
          <a:p>
            <a:pPr marL="457200" lvl="0" indent="-361950" algn="l" rtl="0">
              <a:spcBef>
                <a:spcPts val="0"/>
              </a:spcBef>
              <a:spcAft>
                <a:spcPts val="0"/>
              </a:spcAft>
              <a:buSzPts val="2100"/>
              <a:buChar char="●"/>
            </a:pPr>
            <a:r>
              <a:rPr lang="en" sz="2100"/>
              <a:t>COLMAP</a:t>
            </a:r>
            <a:endParaRPr sz="2100"/>
          </a:p>
          <a:p>
            <a:pPr marL="457200" lvl="0" indent="-361950" algn="l" rtl="0">
              <a:spcBef>
                <a:spcPts val="0"/>
              </a:spcBef>
              <a:spcAft>
                <a:spcPts val="0"/>
              </a:spcAft>
              <a:buSzPts val="2100"/>
              <a:buChar char="●"/>
            </a:pPr>
            <a:r>
              <a:rPr lang="en" sz="2100"/>
              <a:t>VisualSFM</a:t>
            </a:r>
            <a:endParaRPr sz="2100"/>
          </a:p>
        </p:txBody>
      </p:sp>
      <p:pic>
        <p:nvPicPr>
          <p:cNvPr id="384" name="Google Shape;384;p57" descr="Meshroom: Open Source 3D Reconstruction Software - YouTube"/>
          <p:cNvPicPr preferRelativeResize="0"/>
          <p:nvPr/>
        </p:nvPicPr>
        <p:blipFill>
          <a:blip r:embed="rId3">
            <a:alphaModFix/>
          </a:blip>
          <a:stretch>
            <a:fillRect/>
          </a:stretch>
        </p:blipFill>
        <p:spPr>
          <a:xfrm>
            <a:off x="5651513" y="2740775"/>
            <a:ext cx="2361175" cy="1770875"/>
          </a:xfrm>
          <a:prstGeom prst="rect">
            <a:avLst/>
          </a:prstGeom>
          <a:noFill/>
          <a:ln>
            <a:noFill/>
          </a:ln>
          <a:effectLst>
            <a:outerShdw blurRad="57150" dist="19050" dir="5400000" algn="bl" rotWithShape="0">
              <a:srgbClr val="000000">
                <a:alpha val="50000"/>
              </a:srgbClr>
            </a:outerShdw>
          </a:effectLst>
        </p:spPr>
      </p:pic>
      <p:pic>
        <p:nvPicPr>
          <p:cNvPr id="385" name="Google Shape;385;p57" descr="Crash on starting reconstruction · Issue #156 · colmap/colmap · GitHub"/>
          <p:cNvPicPr preferRelativeResize="0"/>
          <p:nvPr/>
        </p:nvPicPr>
        <p:blipFill>
          <a:blip r:embed="rId4">
            <a:alphaModFix/>
          </a:blip>
          <a:stretch>
            <a:fillRect/>
          </a:stretch>
        </p:blipFill>
        <p:spPr>
          <a:xfrm>
            <a:off x="5065900" y="532075"/>
            <a:ext cx="3532399" cy="191706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796</Words>
  <Application>Microsoft Office PowerPoint</Application>
  <PresentationFormat>On-screen Show (16:9)</PresentationFormat>
  <Paragraphs>160</Paragraphs>
  <Slides>38</Slides>
  <Notes>38</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38</vt:i4>
      </vt:variant>
    </vt:vector>
  </HeadingPairs>
  <TitlesOfParts>
    <vt:vector size="50" baseType="lpstr">
      <vt:lpstr>Lato</vt:lpstr>
      <vt:lpstr>Raleway</vt:lpstr>
      <vt:lpstr>Proxima Nova</vt:lpstr>
      <vt:lpstr>Verdana</vt:lpstr>
      <vt:lpstr>Arial</vt:lpstr>
      <vt:lpstr>Comic Sans MS</vt:lpstr>
      <vt:lpstr>Calibri</vt:lpstr>
      <vt:lpstr>Nunito</vt:lpstr>
      <vt:lpstr>Simple Light</vt:lpstr>
      <vt:lpstr>Shift</vt:lpstr>
      <vt:lpstr>Spearmint</vt:lpstr>
      <vt:lpstr>Streamline</vt:lpstr>
      <vt:lpstr> PS1  HBCSE Presentation </vt:lpstr>
      <vt:lpstr>INTRODUCTION</vt:lpstr>
      <vt:lpstr>PowerPoint Presentation</vt:lpstr>
      <vt:lpstr>How Does It Work?</vt:lpstr>
      <vt:lpstr>Step 1 - Feature Detection and Matching (SfM)</vt:lpstr>
      <vt:lpstr>Step 2 - Point Cloud Densification</vt:lpstr>
      <vt:lpstr>Step 3 - Mesh Reconstruction and Refinement</vt:lpstr>
      <vt:lpstr>Step 4 - Texture Application</vt:lpstr>
      <vt:lpstr>Software/Libraries</vt:lpstr>
      <vt:lpstr>openMVG - openMVS</vt:lpstr>
      <vt:lpstr>openMVG - open Multiple View Geometry</vt:lpstr>
      <vt:lpstr>openMVS - open Multiple View Stereo </vt:lpstr>
      <vt:lpstr>Sceaux Castle Dataset</vt:lpstr>
      <vt:lpstr>Laptop Dataset</vt:lpstr>
      <vt:lpstr>Rubik’s Cube Dataset</vt:lpstr>
      <vt:lpstr>Pre-conditions for Images</vt:lpstr>
      <vt:lpstr>OpenMVG-OpenMVS Vs Meshroom</vt:lpstr>
      <vt:lpstr>Meshroom Output </vt:lpstr>
      <vt:lpstr>Conclusions</vt:lpstr>
      <vt:lpstr>Script for extracting images from videos</vt:lpstr>
      <vt:lpstr>PowerPoint Presentation</vt:lpstr>
      <vt:lpstr>Designing The Turntable</vt:lpstr>
      <vt:lpstr>PowerPoint Presentation</vt:lpstr>
      <vt:lpstr>PowerPoint Presentation</vt:lpstr>
      <vt:lpstr>Designing The Turntable</vt:lpstr>
      <vt:lpstr>Stepper Motor Specs</vt:lpstr>
      <vt:lpstr>Other Components</vt:lpstr>
      <vt:lpstr>Exploded Assembly</vt:lpstr>
      <vt:lpstr>Controlling the turntable </vt:lpstr>
      <vt:lpstr>Testing 3D reconstruction on insects</vt:lpstr>
      <vt:lpstr>Dataset  </vt:lpstr>
      <vt:lpstr>Results</vt:lpstr>
      <vt:lpstr>Microscope Stage </vt:lpstr>
      <vt:lpstr>WHAT NEXT?</vt:lpstr>
      <vt:lpstr>Web Application</vt:lpstr>
      <vt:lpstr>PowerPoint Presentation</vt:lpstr>
      <vt:lpstr>Documentation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PS1  HBCSE Presentation </dc:title>
  <cp:lastModifiedBy>Abhishek Kumar</cp:lastModifiedBy>
  <cp:revision>1</cp:revision>
  <dcterms:modified xsi:type="dcterms:W3CDTF">2020-06-26T10:40:47Z</dcterms:modified>
</cp:coreProperties>
</file>